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comments/modernComment_149_8262EA9F.xml" ContentType="application/vnd.ms-powerpoint.comments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comments/modernComment_163_4F780BE1.xml" ContentType="application/vnd.ms-powerpoint.comments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0" r:id="rId1"/>
  </p:sldMasterIdLst>
  <p:notesMasterIdLst>
    <p:notesMasterId r:id="rId73"/>
  </p:notesMasterIdLst>
  <p:sldIdLst>
    <p:sldId id="256" r:id="rId2"/>
    <p:sldId id="296" r:id="rId3"/>
    <p:sldId id="368" r:id="rId4"/>
    <p:sldId id="341" r:id="rId5"/>
    <p:sldId id="312" r:id="rId6"/>
    <p:sldId id="311" r:id="rId7"/>
    <p:sldId id="310" r:id="rId8"/>
    <p:sldId id="309" r:id="rId9"/>
    <p:sldId id="308" r:id="rId10"/>
    <p:sldId id="313" r:id="rId11"/>
    <p:sldId id="342" r:id="rId12"/>
    <p:sldId id="303" r:id="rId13"/>
    <p:sldId id="302" r:id="rId14"/>
    <p:sldId id="299" r:id="rId15"/>
    <p:sldId id="301" r:id="rId16"/>
    <p:sldId id="304" r:id="rId17"/>
    <p:sldId id="306" r:id="rId18"/>
    <p:sldId id="343" r:id="rId19"/>
    <p:sldId id="315" r:id="rId20"/>
    <p:sldId id="316" r:id="rId21"/>
    <p:sldId id="369" r:id="rId22"/>
    <p:sldId id="314" r:id="rId23"/>
    <p:sldId id="317" r:id="rId24"/>
    <p:sldId id="318" r:id="rId25"/>
    <p:sldId id="319" r:id="rId26"/>
    <p:sldId id="320" r:id="rId27"/>
    <p:sldId id="321" r:id="rId28"/>
    <p:sldId id="322" r:id="rId29"/>
    <p:sldId id="324" r:id="rId30"/>
    <p:sldId id="344" r:id="rId31"/>
    <p:sldId id="325" r:id="rId32"/>
    <p:sldId id="326" r:id="rId33"/>
    <p:sldId id="328" r:id="rId34"/>
    <p:sldId id="329" r:id="rId35"/>
    <p:sldId id="331" r:id="rId36"/>
    <p:sldId id="345" r:id="rId37"/>
    <p:sldId id="338" r:id="rId38"/>
    <p:sldId id="373" r:id="rId39"/>
    <p:sldId id="370" r:id="rId40"/>
    <p:sldId id="371" r:id="rId41"/>
    <p:sldId id="372" r:id="rId42"/>
    <p:sldId id="334" r:id="rId43"/>
    <p:sldId id="374" r:id="rId44"/>
    <p:sldId id="346" r:id="rId45"/>
    <p:sldId id="347" r:id="rId46"/>
    <p:sldId id="348" r:id="rId47"/>
    <p:sldId id="349" r:id="rId48"/>
    <p:sldId id="376" r:id="rId49"/>
    <p:sldId id="378" r:id="rId50"/>
    <p:sldId id="377" r:id="rId51"/>
    <p:sldId id="379" r:id="rId52"/>
    <p:sldId id="380" r:id="rId53"/>
    <p:sldId id="381" r:id="rId54"/>
    <p:sldId id="382" r:id="rId55"/>
    <p:sldId id="383" r:id="rId56"/>
    <p:sldId id="384" r:id="rId57"/>
    <p:sldId id="355" r:id="rId58"/>
    <p:sldId id="363" r:id="rId59"/>
    <p:sldId id="356" r:id="rId60"/>
    <p:sldId id="364" r:id="rId61"/>
    <p:sldId id="365" r:id="rId62"/>
    <p:sldId id="357" r:id="rId63"/>
    <p:sldId id="359" r:id="rId64"/>
    <p:sldId id="367" r:id="rId65"/>
    <p:sldId id="366" r:id="rId66"/>
    <p:sldId id="358" r:id="rId67"/>
    <p:sldId id="362" r:id="rId68"/>
    <p:sldId id="361" r:id="rId69"/>
    <p:sldId id="360" r:id="rId70"/>
    <p:sldId id="340" r:id="rId71"/>
    <p:sldId id="351" r:id="rId72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4DB0BED2-DCF0-D752-F2C4-F17733FEE147}" name="Brian E McGreal" initials="BM" userId="S::bmcgreal@uw.edu::500ccbb3-e957-4a38-850c-c0c2fd4a68d5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FF00"/>
    <a:srgbClr val="FF8400"/>
    <a:srgbClr val="00FF04"/>
    <a:srgbClr val="04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0" d="100"/>
          <a:sy n="130" d="100"/>
        </p:scale>
        <p:origin x="174" y="126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78" Type="http://schemas.microsoft.com/office/2018/10/relationships/authors" Target="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omments/modernComment_149_8262EA9F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3679911D-CE77-43B2-9A1D-EB437E31DC3D}" authorId="{4DB0BED2-DCF0-D752-F2C4-F17733FEE147}" created="2025-10-28T21:05:11.902">
    <pc:sldMkLst xmlns:pc="http://schemas.microsoft.com/office/powerpoint/2013/main/command">
      <pc:docMk/>
      <pc:sldMk cId="2187520671" sldId="329"/>
    </pc:sldMkLst>
    <p188:txBody>
      <a:bodyPr/>
      <a:lstStyle/>
      <a:p>
        <a:r>
          <a:rPr lang="en-US"/>
          <a:t>Not sure if this slide has to be included</a:t>
        </a:r>
      </a:p>
    </p188:txBody>
  </p188:cm>
</p188:cmLst>
</file>

<file path=ppt/comments/modernComment_163_4F780BE1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1EBFF852-FC03-4266-A338-9671112EF5A7}" authorId="{4DB0BED2-DCF0-D752-F2C4-F17733FEE147}" created="2025-10-28T23:08:52.724">
    <pc:sldMkLst xmlns:pc="http://schemas.microsoft.com/office/powerpoint/2013/main/command">
      <pc:docMk/>
      <pc:sldMk cId="1333267425" sldId="355"/>
    </pc:sldMkLst>
    <p188:txBody>
      <a:bodyPr/>
      <a:lstStyle/>
      <a:p>
        <a:r>
          <a:rPr lang="en-US"/>
          <a:t>Needs to be updated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C5D6A6A5-9BAD-2433-D710-E301F1001F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5AC714E7-098A-A163-26EE-38EDFA9AF25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19089A84-27EA-7C4D-4A69-610F0D14E73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29311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563C994C-5491-AE10-F5E1-D23552AF3C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599392B8-6915-2AC7-283B-5869E6C4BB2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8326FC01-C283-BC7D-B1C9-5922A899BC5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84265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1CF8C6E9-DD6B-B890-A89B-9031CF0D53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79933B9A-1FFD-93E2-F713-91E261F2022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E81883CB-15F8-E510-DC45-38F06FBF58A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709836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3C4A081F-0489-E9D5-2B78-630A33BC3F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C8FBF649-FF5A-403F-C2C1-BFEB91ECE70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2D3A7F0F-9469-D60E-DD5A-90C00A86963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67238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FEF44126-9054-C47B-5598-521A7B5C80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B03E981E-4902-5638-4047-4AABB6BBEBF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A99AD769-CE8D-F7EE-7F3B-58134DF5FD5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99804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9899BBA1-382F-8CB8-BD0C-603354F3AD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15F21140-DA2B-C609-9A33-25011FAB578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8EFF27C0-A8E8-1CCA-01E0-C6E039EE715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116670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E2227430-1687-56BC-8D29-DC013DA75A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2284DBAC-DC30-9BE1-5464-EA2962045B9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ED6C9E82-9B6E-24C1-206A-031F2A42334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464905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72B9CDBB-E1CD-1F4C-A77D-7715EE7DFC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BCE54406-180D-4E1D-CC43-FE473AB57E5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A9BC151C-F41C-926A-C930-5A37364BEFD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329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96144E4C-CB20-9570-F494-DB45E6661C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9D594524-C411-4779-FFDF-886C25ED833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49233A0B-4670-7ABF-8BE9-F4E728943C6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719241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711F622F-4FEF-0E0A-27B5-9D2C681BDA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7DF971B8-D5D6-BF8B-27B9-0D49921E091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B8E9D0F3-1C84-708A-88C2-715BEAFF2C5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29698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18CCD7DE-C3B7-6F17-99EA-83BB9CF341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2ACC87EC-3880-11A3-FC32-4D2121F22FA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B94F5491-41AF-7432-7E0D-BAFCDB400A0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103248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E1BB84A3-9DEE-7AEE-AD11-85BE6BC356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AA886AF9-A861-E42F-29E6-D4CF0ADDF47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4866522E-1508-D568-7451-312454B6D3F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108834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57FC233E-4D3B-1C0B-10FE-283F969FED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A6674148-040F-9FE9-5BA6-D5883A3A6AE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F20A5B2C-2ED7-8B25-339E-5A18DB72FCD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823530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03287DF2-52E9-8272-FE77-FF6FFEC88C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A55FA049-6686-5843-B2CA-4C6C99A3DF8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A344D4DF-A5CE-5D78-E788-D29D40F9670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805707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EA3B8742-C937-D9A5-8B8D-E156269CC3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D5951750-3012-F9DD-6562-E853CB0EFE9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716667E2-4608-A904-FE29-6CA3993A62C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38961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85EB0527-8601-007E-202D-922BFF8466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F566D7BD-9080-D044-9384-A99DF47887C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EA91FC5E-8B55-5FA9-C24C-D58024109AB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269336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4C0BA6DA-19BD-783D-8508-B65456E312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23444537-506E-E8B5-C184-E3C63231CFB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E61DA722-26EC-B6AF-541C-C1E16B1C78F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476009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A1C56159-5097-D46E-3B0D-904C3C58AE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7865057F-CA6B-04F2-9B8B-B60ACD18193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B4CD18A4-F9BE-49E4-E962-A9B01ABA6E3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377909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328465D1-12E8-94EA-290A-961C47BCD5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51F10493-E052-DDCD-719A-7A935E53006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96AB4113-EF72-BE86-36AF-088D5E809F4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84651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B0695230-A505-3CB7-1455-67AE8895DA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DDAF8EE9-C34A-EA7C-9D9C-6FE67DE1E16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0F1A5ECD-DEB9-3B19-20FE-477CFB84D43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605971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55605FD3-7BB1-61FC-D539-A25F6AF427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ED1FFFDE-CC5F-98F9-911A-D6CA03F8FF9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739F5D43-B6FA-80CD-9320-72D717CB184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388831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FF1A75AF-F139-8498-6DFE-6FE5D19ED5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4D843EF1-A2D2-50FC-F375-08328B0571B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095C222B-E222-AC81-0C57-D1F54DB5AF4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231255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6552606B-31C7-AB6E-8FFA-6C234E9AFA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F6B39904-0BE4-77A1-F5BB-9C6505DD681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8B873211-5F5E-7B98-46D3-D730D463B2B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186541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1764DEB9-DB0A-15AE-72FC-BF7D617234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AFDF683C-D6F4-253E-7C34-01629DD6392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A88C5BD2-5C13-5E5B-2665-108664798C6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727529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3B9A3016-7B55-A3B6-36B4-949825BEE8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D88E1C96-129C-3537-E5F5-9336CE1102B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5CB41531-833B-2A24-D6B1-6B41AE78992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554897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7D34925A-1344-B903-4822-6DD1C7B8DF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4FBCF362-B8BF-B84E-7095-611571C5EFC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EC90946D-39F7-EFC6-7506-44E4076699C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2143451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4B5DB378-0FAF-D8AE-AC11-EDF08D37EB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E0BC6314-1305-C354-02CB-08A66B293C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CE298B56-260E-8C16-02A0-40723C6A0C6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566078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315B59BD-6A57-A5AD-6949-3AC008F0A5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11339DE5-AC60-4E5E-3AAE-489F44A0D8A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FF75AF54-D896-798D-C35A-D9B35CA9E75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686482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32282F08-D775-C5AF-E2A3-6C510A91F0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18AA17AF-144E-E6C7-3EF6-6F64671BE59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A9E82442-40CE-9DCE-CCEB-7663F2A564F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935579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FBF39697-137E-434C-1BC8-0CEAE7F106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508ADA34-CE02-78FB-A88E-1BB71E45415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D24A1211-14FE-4D76-1578-BCAAFBF8573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174312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DACB990E-91BE-01C3-D049-1F3C20CFAD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82316521-BAA4-7813-9117-0E2B4FE066F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DF495403-5E43-BCDA-1E14-903E80998A8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736955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B5ECF603-8047-A527-18AB-2AF271348B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4303DC34-E3D6-8681-1663-7A01F1BBF1E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3DA8CC08-7347-AE15-3C91-1B77AFCD757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81934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276E2080-1789-5574-1F8D-BCF51B95EB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B6DFCF12-80C2-D1D8-5541-3C4C7C95E63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5A22C6DD-1D90-1412-0179-0CD5EDA718D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218231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B97E240B-9F1A-591B-00CF-5451FCC097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E7A754FB-F5EF-BAA3-118F-5A92A9066B8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F5CB543D-3077-B38E-B1B1-9859513A97B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815398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188F9CBF-1B02-19CD-8844-92E57D06A4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5A01E0A0-1142-E3D4-188F-ABCDB0B6266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9BF1F9A4-9B44-29A4-FDEF-6608C0AE171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319108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3BFD2E72-D32F-9606-2BD6-3047F4F78F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9D933357-28E3-35D3-F412-320ACDA56CF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0E1905E5-A475-1E60-339D-74095E7D61B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550720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C426E35F-6C07-EC28-B0FA-938A50107C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34F0E9C3-798F-43CF-16CD-7C6B02A6B6D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2F644694-61D2-D7DC-25D2-9969D0E3575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6159811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C7A17B3B-0131-DB89-F76D-D1D2382CD4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C035507C-8C98-6D1F-A78D-7F351D08C96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D117626B-E107-109F-8C5B-4633ABACA30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370536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87D024B0-DC81-3A3B-1F43-1E03C48AC0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A43FC937-C180-2E41-D711-B8BA0B56B0D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A0991130-820D-6472-858F-45AB357DD18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060267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27615760-3D87-2C65-DCC4-F0C0897D23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3B232281-E8EA-5AD5-3225-03A49EBB9C5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7D8BB399-F1E7-20EB-0A56-9FD797ECC10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088610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D917B5AE-AC9E-9D36-FF68-FCF89EC9C5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41A913AA-B6FD-6BAC-07CB-461E1C71EAB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00E7DE48-8F83-217E-EF76-F25162CB262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586435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CBE041F3-DEC5-7441-F6BC-FFD1D12ADE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29BAE132-DADE-71BF-5373-2848DFDC336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19C5C39F-1CA6-BE29-84F8-7ABCC6CB4A3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623024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04D29361-596E-37B3-2ACA-EA9B6C0946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027A4588-F83D-FF02-25B4-5C6BBD4E543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5CAEE580-04F9-3084-DCB2-942B4F6A0E6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0443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3CEB5DF8-84D1-1503-CE63-9367F173B4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D6798F68-F35E-1A5A-6EC0-B7A3D06B98E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A8360A3F-5157-A0A9-251A-E8CF0181D63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865949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5FA9AC0D-CF1B-329F-2326-CDBDFAAEFE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FB7022CF-37EB-E22C-1D89-1E261FA7968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C46C6584-EA8E-F2A9-65C2-0365B10797A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959222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ED5266C3-53E2-5244-64EA-FD81947F91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CC93DB0D-D7A3-D099-1E19-7D53E925A45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24976A11-C1D6-0DF7-B95D-60747215D7A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679250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2898B550-1026-BE8A-F005-89841B3994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FC78CCB8-D730-C4E2-8B19-E3771EFEC87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C3E35E68-9DDF-3207-043B-7B9E729BD4D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867589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1EAB3326-BD5A-5141-E7D4-090D023714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A6E0A3C3-AE2A-6747-7D4A-5543C7B6D9C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613A2F9E-0939-EE03-5B44-39B2318CAAB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0980412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05D119A5-6422-21AB-580E-10F5B55324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CA6BE2CC-85DF-C788-8798-93A73F85B95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67D82759-360F-DDEF-DDEB-CF2FB5E1265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8658404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730041A7-9BF5-DC55-7B53-F6D39AF41A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9AE90743-5727-AF30-D364-F3CFFEDFAE0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964489CE-458E-829F-2010-C27FA396518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408843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7919F6F6-29BA-A815-5300-2DC2F53568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0EE1B9C8-C128-B625-1CCA-2B17345528B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9EE42D49-DCD0-60A9-45A5-19F0D7883AE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856786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E899BE08-4F87-F540-7735-E1156AB059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AEE92F4F-0E45-9B99-F6B4-776A61E98D8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62ABCFE6-5AE1-BDB8-B6CE-DABF519E52F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676514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EAA6AB99-0886-188B-2EDA-DF8C081C20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B0D9FE13-D937-2B6D-C9AE-0BFA33F4F35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7C17B35A-CCE3-C97C-C0F1-E856C2E4CF4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8798093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B81CA2E9-3DB6-2BA6-5E34-114C900FCD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0E87B8EB-8FED-04A4-B720-8A57807DC70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BFC11C4A-361F-40AB-C1D2-6F788C92EC6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42205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96FA834A-B089-31A7-E9DC-E5A527911D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08D141F6-AE30-B0F8-F8D3-89188E40749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DED76729-D0F4-E791-8742-66FAE84AE09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662874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7B23587F-09E1-E2E8-0BAF-C00EE3DD7D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8FCD2765-7EB7-76CC-7840-5336841E900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65863E92-910A-1ED4-ED47-BAAFC0101C1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6782310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8EBDE524-2D28-5724-93CC-CC53C72814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1316BAED-C546-B8EC-6CCB-B98B5370D8A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CCA7652A-6603-6567-A8AB-3331331B6FC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065913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38D121CA-6D64-C580-CDB4-D5E2313424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44C7F2BF-2384-D068-9D30-D3DF48E0295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6F9B661C-6095-EF84-5DC1-B24A3960FCC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5704354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981A8A34-441F-B342-383C-77F914B48D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2A236942-3027-1070-0C12-EAA14E211B9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F479E6BF-4529-FCA0-9734-01B3372BB6A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503377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E6685D3D-E1E7-5D4B-CAF0-AF7C68F8EE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7B8791CE-EA7E-65C9-DAC8-7A6F9C31AA0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4188E232-ADF9-957E-9D45-345D72E4A7C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5148289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823B705E-2123-AFB5-F660-1E1EE7E6BE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565C65AC-5AF1-6E96-7F54-43C123D6069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07B756E0-8A14-8950-7D52-56C61DB9526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4177017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B3E3F77A-6518-7FCF-4CEE-03F33E947B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ECB5B1DE-C063-585E-1D1F-29F269BDF1E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40CEB766-5009-FD82-64B7-7C8F86D8D48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776050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0AD248D4-93F7-B9B6-BB25-012E9D7F59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BC200C8B-D28E-3FA6-DBD8-0CD7D0FA767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ABFE0290-6283-59A4-3F50-055292195AB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0056367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01E36831-603A-E742-7755-A725B8E7B3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BA27EC4C-5661-4504-B5C4-3A813016DC9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A5BD54F1-ED32-77E2-8DC2-79ADC60AD22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5207336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14AEF207-553E-6533-30D6-A496596757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C87FC922-B6CF-292F-024E-42C1B2DC32A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9ABBD62F-769D-47C7-AFE4-452FEA73608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52950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26BC7FF5-46FB-3D80-C29C-8AD27E163F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7C17BB8D-608B-2111-FE56-0C50BEA4842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4332F818-B94D-91F6-19D3-1B10030B426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7746589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932787D3-14C8-1045-DDF9-D7F2F5ABBC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2461D365-F4D1-EE7E-D5A5-5204D0A4642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C4772939-3FC5-70AB-6950-E120AD92AE2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5948634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A79FA8EA-FA1B-25C8-16BE-F1FF30B544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AA011C32-E7A6-FB0A-526E-9E07349FBC9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B96B6D33-DDE5-E306-9E33-F210D95078D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44411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A9AA339F-1AE1-561B-E34F-427B226DFA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14BAF43C-752D-D065-3FD8-4EC8798FCED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993F39B4-348C-CBC6-FFCD-E12E02CF58E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01848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4DE5E453-5B30-F8F1-1768-7E157A6093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9B1CE399-2F8E-FD6D-5721-D9A6A4B07A6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159ECFE7-3B0D-63B0-35CC-6C5C0224A54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48482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46404" y="569214"/>
            <a:ext cx="7063740" cy="3031236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54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46404" y="3600450"/>
            <a:ext cx="7063740" cy="1268730"/>
          </a:xfrm>
        </p:spPr>
        <p:txBody>
          <a:bodyPr>
            <a:normAutofit/>
          </a:bodyPr>
          <a:lstStyle>
            <a:lvl1pPr marL="0" indent="0" algn="l">
              <a:buNone/>
              <a:defRPr sz="1650" baseline="0">
                <a:solidFill>
                  <a:schemeClr val="tx1">
                    <a:lumMod val="75000"/>
                  </a:schemeClr>
                </a:solidFill>
              </a:defRPr>
            </a:lvl1pPr>
            <a:lvl2pPr marL="342900" indent="0" algn="ctr">
              <a:buNone/>
              <a:defRPr sz="1650"/>
            </a:lvl2pPr>
            <a:lvl3pPr marL="685800" indent="0" algn="ctr">
              <a:buNone/>
              <a:defRPr sz="165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9E016143-E03C-4CFD-AFDC-14E5BDEA754C}" type="datetimeFigureOut">
              <a:rPr lang="en-US" dirty="0"/>
              <a:t>10/28/2025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3429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6077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3E54A-A8CA-48C1-9504-691B58049D29}" type="datetimeFigureOut">
              <a:rPr lang="en-US" dirty="0"/>
              <a:t>10/28/2025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097384803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486525" y="285750"/>
            <a:ext cx="1857375" cy="442317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71500" y="285750"/>
            <a:ext cx="5800725" cy="442317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6C806-BBF7-471C-9527-881CE2266695}" type="datetimeFigureOut">
              <a:rPr lang="en-US" dirty="0"/>
              <a:t>10/28/2025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179633828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94063-DF36-4330-A365-08DA1FA5B7D6}" type="datetimeFigureOut">
              <a:rPr lang="en-US" dirty="0"/>
              <a:t>10/28/2025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778739990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6404" y="569214"/>
            <a:ext cx="7063740" cy="3031236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5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6404" y="3600450"/>
            <a:ext cx="7063740" cy="1268730"/>
          </a:xfrm>
        </p:spPr>
        <p:txBody>
          <a:bodyPr anchor="t">
            <a:normAutofit/>
          </a:bodyPr>
          <a:lstStyle>
            <a:lvl1pPr marL="0" indent="0">
              <a:buNone/>
              <a:defRPr sz="165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A7C6C-0F39-4D70-8E8D-FE5B9C95FA73}" type="datetimeFigureOut">
              <a:rPr lang="en-US" dirty="0"/>
              <a:t>10/28/2025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3429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195330417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46404" y="1371600"/>
            <a:ext cx="3360420" cy="3263503"/>
          </a:xfrm>
        </p:spPr>
        <p:txBody>
          <a:bodyPr/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94860" y="1371600"/>
            <a:ext cx="3360420" cy="3263503"/>
          </a:xfrm>
        </p:spPr>
        <p:txBody>
          <a:bodyPr/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FA4AC-08CC-42CE-BD01-C191750A04EC}" type="datetimeFigureOut">
              <a:rPr lang="en-US" dirty="0"/>
              <a:t>10/28/2025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647273987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6404" y="1285241"/>
            <a:ext cx="3360420" cy="54864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500" b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46404" y="1880662"/>
            <a:ext cx="3360420" cy="2748488"/>
          </a:xfrm>
        </p:spPr>
        <p:txBody>
          <a:bodyPr/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94860" y="1285241"/>
            <a:ext cx="3360420" cy="54864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15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marL="0" lvl="0" indent="0" algn="l" defTabSz="685800" rtl="0" eaLnBrk="1" latinLnBrk="0" hangingPunct="1">
              <a:lnSpc>
                <a:spcPct val="90000"/>
              </a:lnSpc>
              <a:spcBef>
                <a:spcPts val="1500"/>
              </a:spcBef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94860" y="1880662"/>
            <a:ext cx="3360420" cy="2748488"/>
          </a:xfrm>
        </p:spPr>
        <p:txBody>
          <a:bodyPr/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7A723-92A7-435B-B681-F25B092FEFEB}" type="datetimeFigureOut">
              <a:rPr lang="en-US" dirty="0"/>
              <a:t>10/28/2025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620682559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70639-886C-4FCF-9EAB-ABB5DA3F3F4A}" type="datetimeFigureOut">
              <a:rPr lang="en-US" dirty="0"/>
              <a:t>10/28/2025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614850677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30651-31F4-45D2-98AE-A2108F41BC07}" type="datetimeFigureOut">
              <a:rPr lang="en-US" dirty="0"/>
              <a:t>10/28/2025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461126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342900"/>
            <a:ext cx="2400300" cy="1200148"/>
          </a:xfrm>
        </p:spPr>
        <p:txBody>
          <a:bodyPr anchor="b">
            <a:normAutofit/>
          </a:bodyPr>
          <a:lstStyle>
            <a:lvl1pPr>
              <a:defRPr sz="24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78200" y="514350"/>
            <a:ext cx="4559300" cy="4114800"/>
          </a:xfrm>
        </p:spPr>
        <p:txBody>
          <a:bodyPr/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1574801"/>
            <a:ext cx="2400300" cy="28575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600"/>
              </a:spcBef>
              <a:buNone/>
              <a:defRPr sz="975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3789A-C914-4DB1-8815-80B5EC7335C5}" type="datetimeFigureOut">
              <a:rPr lang="en-US" dirty="0"/>
              <a:t>10/28/2025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769955744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3829050"/>
            <a:ext cx="8469630" cy="131445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943350"/>
            <a:ext cx="7486650" cy="685800"/>
          </a:xfrm>
        </p:spPr>
        <p:txBody>
          <a:bodyPr anchor="b">
            <a:normAutofit/>
          </a:bodyPr>
          <a:lstStyle>
            <a:lvl1pPr>
              <a:defRPr sz="21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1"/>
            <a:ext cx="8469630" cy="3846692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581442"/>
            <a:ext cx="7486650" cy="44775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975">
                <a:solidFill>
                  <a:schemeClr val="bg1">
                    <a:lumMod val="85000"/>
                  </a:schemeClr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440AA-91A0-436F-8FDB-C0F939DCAE21}" type="datetimeFigureOut">
              <a:rPr lang="en-US" dirty="0"/>
              <a:t>10/28/2025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70466338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469630" y="0"/>
            <a:ext cx="685800" cy="51435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46404" y="274320"/>
            <a:ext cx="7269480" cy="9941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6404" y="1371600"/>
            <a:ext cx="6446520" cy="32635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8098157" y="748903"/>
            <a:ext cx="142874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88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0E59FD0C-5451-4CA0-86AF-E70AE3279989}" type="datetimeFigureOut">
              <a:rPr lang="en-US" dirty="0"/>
              <a:t>10/28/2025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7469506" y="3034903"/>
            <a:ext cx="268605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88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69630" y="4629150"/>
            <a:ext cx="685800" cy="445294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27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343651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 spc="-38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37160" indent="-137160" algn="l" defTabSz="685800" rtl="0" eaLnBrk="1" latinLnBrk="0" hangingPunct="1">
        <a:lnSpc>
          <a:spcPct val="95000"/>
        </a:lnSpc>
        <a:spcBef>
          <a:spcPts val="1050"/>
        </a:spcBef>
        <a:spcAft>
          <a:spcPts val="150"/>
        </a:spcAft>
        <a:buClr>
          <a:schemeClr val="accent1"/>
        </a:buClr>
        <a:buSzPct val="80000"/>
        <a:buFont typeface="Arial" pitchFamily="34" charset="0"/>
        <a:buChar char="•"/>
        <a:defRPr sz="1350" kern="1200" spc="8" baseline="0">
          <a:solidFill>
            <a:schemeClr val="tx1"/>
          </a:solidFill>
          <a:latin typeface="+mn-lt"/>
          <a:ea typeface="+mn-ea"/>
          <a:cs typeface="+mn-cs"/>
        </a:defRPr>
      </a:lvl1pPr>
      <a:lvl2pPr marL="342900" indent="-137160" algn="l" defTabSz="685800" rtl="0" eaLnBrk="1" latinLnBrk="0" hangingPunct="1">
        <a:lnSpc>
          <a:spcPct val="90000"/>
        </a:lnSpc>
        <a:spcBef>
          <a:spcPts val="225"/>
        </a:spcBef>
        <a:spcAft>
          <a:spcPts val="225"/>
        </a:spcAft>
        <a:buClr>
          <a:schemeClr val="accent1"/>
        </a:buClr>
        <a:buFont typeface="Wingdings 2" pitchFamily="18" charset="2"/>
        <a:buChar char=""/>
        <a:defRPr sz="12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548640" indent="-137160" algn="l" defTabSz="685800" rtl="0" eaLnBrk="1" latinLnBrk="0" hangingPunct="1">
        <a:lnSpc>
          <a:spcPct val="90000"/>
        </a:lnSpc>
        <a:spcBef>
          <a:spcPts val="225"/>
        </a:spcBef>
        <a:spcAft>
          <a:spcPts val="225"/>
        </a:spcAft>
        <a:buClr>
          <a:schemeClr val="accent1"/>
        </a:buClr>
        <a:buFont typeface="Wingdings 2" pitchFamily="18" charset="2"/>
        <a:buChar char=""/>
        <a:defRPr sz="105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754380" indent="-137160" algn="l" defTabSz="685800" rtl="0" eaLnBrk="1" latinLnBrk="0" hangingPunct="1">
        <a:lnSpc>
          <a:spcPct val="90000"/>
        </a:lnSpc>
        <a:spcBef>
          <a:spcPts val="225"/>
        </a:spcBef>
        <a:spcAft>
          <a:spcPts val="225"/>
        </a:spcAft>
        <a:buClr>
          <a:schemeClr val="accent1"/>
        </a:buClr>
        <a:buFont typeface="Wingdings 2" pitchFamily="18" charset="2"/>
        <a:buChar char=""/>
        <a:defRPr sz="105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960120" indent="-137160" algn="l" defTabSz="685800" rtl="0" eaLnBrk="1" latinLnBrk="0" hangingPunct="1">
        <a:lnSpc>
          <a:spcPct val="90000"/>
        </a:lnSpc>
        <a:spcBef>
          <a:spcPts val="225"/>
        </a:spcBef>
        <a:spcAft>
          <a:spcPts val="225"/>
        </a:spcAft>
        <a:buClr>
          <a:schemeClr val="accent1"/>
        </a:buClr>
        <a:buFont typeface="Wingdings 2" pitchFamily="18" charset="2"/>
        <a:buChar char=""/>
        <a:defRPr sz="105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200000" indent="-171450" algn="l" defTabSz="685800" rtl="0" eaLnBrk="1" latinLnBrk="0" hangingPunct="1">
        <a:lnSpc>
          <a:spcPct val="90000"/>
        </a:lnSpc>
        <a:spcBef>
          <a:spcPts val="225"/>
        </a:spcBef>
        <a:spcAft>
          <a:spcPts val="225"/>
        </a:spcAft>
        <a:buClr>
          <a:schemeClr val="accent1"/>
        </a:buClr>
        <a:buFont typeface="Wingdings 2" pitchFamily="18" charset="2"/>
        <a:buChar char=""/>
        <a:defRPr sz="105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425000" indent="-171450" algn="l" defTabSz="685800" rtl="0" eaLnBrk="1" latinLnBrk="0" hangingPunct="1">
        <a:lnSpc>
          <a:spcPct val="90000"/>
        </a:lnSpc>
        <a:spcBef>
          <a:spcPts val="225"/>
        </a:spcBef>
        <a:spcAft>
          <a:spcPts val="225"/>
        </a:spcAft>
        <a:buClr>
          <a:schemeClr val="accent1"/>
        </a:buClr>
        <a:buFont typeface="Wingdings 2" pitchFamily="18" charset="2"/>
        <a:buChar char=""/>
        <a:defRPr sz="105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650000" indent="-171450" algn="l" defTabSz="685800" rtl="0" eaLnBrk="1" latinLnBrk="0" hangingPunct="1">
        <a:lnSpc>
          <a:spcPct val="90000"/>
        </a:lnSpc>
        <a:spcBef>
          <a:spcPts val="225"/>
        </a:spcBef>
        <a:spcAft>
          <a:spcPts val="225"/>
        </a:spcAft>
        <a:buClr>
          <a:schemeClr val="accent1"/>
        </a:buClr>
        <a:buFont typeface="Wingdings 2" pitchFamily="18" charset="2"/>
        <a:buChar char=""/>
        <a:defRPr sz="105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1875000" indent="-171450" algn="l" defTabSz="685800" rtl="0" eaLnBrk="1" latinLnBrk="0" hangingPunct="1">
        <a:lnSpc>
          <a:spcPct val="90000"/>
        </a:lnSpc>
        <a:spcBef>
          <a:spcPts val="225"/>
        </a:spcBef>
        <a:spcAft>
          <a:spcPts val="225"/>
        </a:spcAft>
        <a:buClr>
          <a:schemeClr val="accent1"/>
        </a:buClr>
        <a:buFont typeface="Wingdings 2" pitchFamily="18" charset="2"/>
        <a:buChar char=""/>
        <a:defRPr sz="105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1.jpg"/><Relationship Id="rId7" Type="http://schemas.openxmlformats.org/officeDocument/2006/relationships/image" Target="../media/image6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g"/><Relationship Id="rId5" Type="http://schemas.openxmlformats.org/officeDocument/2006/relationships/image" Target="../media/image5.jpg"/><Relationship Id="rId4" Type="http://schemas.openxmlformats.org/officeDocument/2006/relationships/image" Target="../media/image8.jpg"/><Relationship Id="rId9" Type="http://schemas.openxmlformats.org/officeDocument/2006/relationships/image" Target="../media/image3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49_8262EA9F.xm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57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63_4F780BE1.xml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1.jp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941E0BE-A65C-8931-3668-FCB2DDB455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0" y="2650727"/>
            <a:ext cx="9057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Understanding precision and directional bias of fisheries abundance estimates across 24 commonly used salmonid survey methods</a:t>
            </a:r>
            <a:br>
              <a:rPr lang="en" dirty="0"/>
            </a:br>
            <a:br>
              <a:rPr lang="en" sz="2700" dirty="0"/>
            </a:br>
            <a:endParaRPr sz="27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11DB32E4-10DF-1835-F426-4FFEB0FE96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36EFB42-4EE2-7394-CC8C-B3EB7A72BE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C6E02A3-70CA-0DB0-F238-E3B7F13BF330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B7B44BE-58ED-7CA9-DE77-E5C12CD72CCF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1BF33AB5-E140-72B2-07B7-6F60D3F16AF8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Why salmon are important?</a:t>
            </a:r>
          </a:p>
        </p:txBody>
      </p:sp>
      <p:sp>
        <p:nvSpPr>
          <p:cNvPr id="8" name="Google Shape;93;p19">
            <a:extLst>
              <a:ext uri="{FF2B5EF4-FFF2-40B4-BE49-F238E27FC236}">
                <a16:creationId xmlns:a16="http://schemas.microsoft.com/office/drawing/2014/main" id="{91C6AA6F-BB5E-30A4-B219-0ECAF13A21D7}"/>
              </a:ext>
            </a:extLst>
          </p:cNvPr>
          <p:cNvSpPr txBox="1">
            <a:spLocks/>
          </p:cNvSpPr>
          <p:nvPr/>
        </p:nvSpPr>
        <p:spPr>
          <a:xfrm>
            <a:off x="311700" y="1152475"/>
            <a:ext cx="5041057" cy="3416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Ecologically crucial species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dirty="0">
                <a:solidFill>
                  <a:schemeClr val="bg1"/>
                </a:solidFill>
              </a:rPr>
              <a:t>	</a:t>
            </a:r>
            <a:r>
              <a:rPr lang="en-US" sz="1800" dirty="0">
                <a:solidFill>
                  <a:schemeClr val="bg1"/>
                </a:solidFill>
              </a:rPr>
              <a:t>Marine nutrients found in trees 	in central Idaho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Cultural significance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bg1"/>
                </a:solidFill>
              </a:rPr>
              <a:t>	Central to Indigenous ways of life and 	cultural identity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Commercial significance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solidFill>
                  <a:schemeClr val="bg1"/>
                </a:solidFill>
              </a:rPr>
              <a:t>	</a:t>
            </a:r>
            <a:r>
              <a:rPr lang="en-US" sz="1900" dirty="0">
                <a:solidFill>
                  <a:schemeClr val="bg1"/>
                </a:solidFill>
              </a:rPr>
              <a:t>$7.2 million in OR in 2024</a:t>
            </a:r>
          </a:p>
        </p:txBody>
      </p:sp>
    </p:spTree>
    <p:extLst>
      <p:ext uri="{BB962C8B-B14F-4D97-AF65-F5344CB8AC3E}">
        <p14:creationId xmlns:p14="http://schemas.microsoft.com/office/powerpoint/2010/main" val="2774849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2666D5F6-6B83-FE7F-23E0-A58742E5CF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F741B87-7744-DA6B-BDB0-C91064C175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3F39E5A-F4E3-1500-5A28-A2A609003C7E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F3956D0-3A71-F869-16B3-E26BCDDC6A61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7A40F0A5-0F48-E56D-E64A-1C3713069E0F}"/>
              </a:ext>
            </a:extLst>
          </p:cNvPr>
          <p:cNvSpPr txBox="1">
            <a:spLocks/>
          </p:cNvSpPr>
          <p:nvPr/>
        </p:nvSpPr>
        <p:spPr>
          <a:xfrm>
            <a:off x="754152" y="2078026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How are salmon doing?</a:t>
            </a:r>
          </a:p>
        </p:txBody>
      </p:sp>
      <p:sp>
        <p:nvSpPr>
          <p:cNvPr id="8" name="Google Shape;93;p19">
            <a:extLst>
              <a:ext uri="{FF2B5EF4-FFF2-40B4-BE49-F238E27FC236}">
                <a16:creationId xmlns:a16="http://schemas.microsoft.com/office/drawing/2014/main" id="{F0593D35-A63F-3BA1-8738-08F6EAE13D23}"/>
              </a:ext>
            </a:extLst>
          </p:cNvPr>
          <p:cNvSpPr txBox="1">
            <a:spLocks/>
          </p:cNvSpPr>
          <p:nvPr/>
        </p:nvSpPr>
        <p:spPr>
          <a:xfrm>
            <a:off x="311700" y="1152475"/>
            <a:ext cx="5041057" cy="3416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endParaRPr lang="en-US" sz="1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54346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F76F6866-A4CA-EDFF-EA1C-3439CDBFD7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3ADD9A0-9D8E-1593-7111-DB0C88E1AF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4C4AE2D-8C68-4988-6794-FDB50243D61A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76568F2-0C77-C503-864B-5A6807868CB8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DB44FD31-C59B-F5E3-B784-038155B99068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How are salmon doing?</a:t>
            </a:r>
          </a:p>
        </p:txBody>
      </p:sp>
      <p:sp>
        <p:nvSpPr>
          <p:cNvPr id="8" name="Google Shape;93;p19">
            <a:extLst>
              <a:ext uri="{FF2B5EF4-FFF2-40B4-BE49-F238E27FC236}">
                <a16:creationId xmlns:a16="http://schemas.microsoft.com/office/drawing/2014/main" id="{C34ABDBE-C9E4-F8A0-55F1-67E0868C57D7}"/>
              </a:ext>
            </a:extLst>
          </p:cNvPr>
          <p:cNvSpPr txBox="1">
            <a:spLocks/>
          </p:cNvSpPr>
          <p:nvPr/>
        </p:nvSpPr>
        <p:spPr>
          <a:xfrm>
            <a:off x="311700" y="1152475"/>
            <a:ext cx="5041057" cy="3416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Not great in the lower 48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dirty="0">
                <a:solidFill>
                  <a:schemeClr val="bg1"/>
                </a:solidFill>
              </a:rPr>
              <a:t>	</a:t>
            </a: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72003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178E03C2-DD5D-A12D-D9D6-BFDFC7A0D2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FE52A5-2F1A-22CA-F2C7-6C5AED5C3B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8A3B4AB-48AC-12B0-3B52-46301D0C0E4C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03DE7E8-56E7-8CD7-6771-35A75CD97117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62CD8F76-FEE0-7DB7-DC6C-A417006CFA9E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How are salmon doing?</a:t>
            </a:r>
          </a:p>
        </p:txBody>
      </p:sp>
      <p:sp>
        <p:nvSpPr>
          <p:cNvPr id="8" name="Google Shape;93;p19">
            <a:extLst>
              <a:ext uri="{FF2B5EF4-FFF2-40B4-BE49-F238E27FC236}">
                <a16:creationId xmlns:a16="http://schemas.microsoft.com/office/drawing/2014/main" id="{94CB7B5B-C0D1-5574-8B51-2FB2F40D942D}"/>
              </a:ext>
            </a:extLst>
          </p:cNvPr>
          <p:cNvSpPr txBox="1">
            <a:spLocks/>
          </p:cNvSpPr>
          <p:nvPr/>
        </p:nvSpPr>
        <p:spPr>
          <a:xfrm>
            <a:off x="311700" y="1152475"/>
            <a:ext cx="5041057" cy="3416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Not great in the lower 48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dirty="0">
                <a:solidFill>
                  <a:schemeClr val="bg1"/>
                </a:solidFill>
              </a:rPr>
              <a:t>	</a:t>
            </a:r>
            <a:r>
              <a:rPr lang="en-US" sz="1800" dirty="0">
                <a:solidFill>
                  <a:schemeClr val="bg1"/>
                </a:solidFill>
              </a:rPr>
              <a:t>28 population groups of salmon/trout 	listed as endangered or threatened 	under ESA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33049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89CC4BE1-7C47-B0F1-1B3F-F5924CB259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C754284-58D8-FF50-3F6E-7D1BF3C6DB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CE7654A-24B1-4AAE-1BAD-CAFF9FC12666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99E0EF6-A66F-50CF-EFD4-306DCDD09F59}"/>
              </a:ext>
            </a:extLst>
          </p:cNvPr>
          <p:cNvSpPr/>
          <p:nvPr/>
        </p:nvSpPr>
        <p:spPr>
          <a:xfrm>
            <a:off x="-91439" y="-106224"/>
            <a:ext cx="9235440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B290FBA-F905-FDD0-F73D-7011A9A350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8975" y="0"/>
            <a:ext cx="582605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3110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ECDD574D-2E8D-CE79-FE1F-7BD143BC05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CE4D712-3BD1-E4E6-9EFF-352A9B69FD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ABD57EF-E84D-BD4E-027F-ADEAC38678E3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EB8E78B-866A-3430-38E0-45D0902FB1E3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129DF4A9-64F5-1503-A4B1-4996414B5ED2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How are salmon doing?</a:t>
            </a:r>
          </a:p>
        </p:txBody>
      </p:sp>
      <p:sp>
        <p:nvSpPr>
          <p:cNvPr id="8" name="Google Shape;93;p19">
            <a:extLst>
              <a:ext uri="{FF2B5EF4-FFF2-40B4-BE49-F238E27FC236}">
                <a16:creationId xmlns:a16="http://schemas.microsoft.com/office/drawing/2014/main" id="{8943F6C5-3957-10FD-A4FC-4E47E6A63A79}"/>
              </a:ext>
            </a:extLst>
          </p:cNvPr>
          <p:cNvSpPr txBox="1">
            <a:spLocks/>
          </p:cNvSpPr>
          <p:nvPr/>
        </p:nvSpPr>
        <p:spPr>
          <a:xfrm>
            <a:off x="311700" y="1152475"/>
            <a:ext cx="5041057" cy="3416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Not great in the lower 48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dirty="0">
                <a:solidFill>
                  <a:schemeClr val="bg1"/>
                </a:solidFill>
              </a:rPr>
              <a:t>	</a:t>
            </a:r>
            <a:r>
              <a:rPr lang="en-US" sz="1800" dirty="0">
                <a:solidFill>
                  <a:schemeClr val="bg1"/>
                </a:solidFill>
              </a:rPr>
              <a:t>28 population groups of salmon/trout 	listed as endangered or threatened 	under ESA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bg1"/>
                </a:solidFill>
              </a:rPr>
              <a:t>	13 of these in Columbia Basin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58720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83958054-CD62-9AC9-EDAF-FF7DB8A45F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9EC2B80-7D5C-4DC8-795D-32F20166DD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2FBDC61-08BC-9185-4EDB-49D14C2D853E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5A5149-D68D-0873-E83D-1880DF314516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7B17BC93-7357-F2EC-9E49-1C58A53B573A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How are salmon doing?</a:t>
            </a:r>
          </a:p>
        </p:txBody>
      </p:sp>
      <p:sp>
        <p:nvSpPr>
          <p:cNvPr id="8" name="Google Shape;93;p19">
            <a:extLst>
              <a:ext uri="{FF2B5EF4-FFF2-40B4-BE49-F238E27FC236}">
                <a16:creationId xmlns:a16="http://schemas.microsoft.com/office/drawing/2014/main" id="{5CCD6212-71B5-7C73-9761-340740428EF4}"/>
              </a:ext>
            </a:extLst>
          </p:cNvPr>
          <p:cNvSpPr txBox="1">
            <a:spLocks/>
          </p:cNvSpPr>
          <p:nvPr/>
        </p:nvSpPr>
        <p:spPr>
          <a:xfrm>
            <a:off x="311700" y="1152475"/>
            <a:ext cx="5041057" cy="3416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Not great in the lower 48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dirty="0">
                <a:solidFill>
                  <a:schemeClr val="bg1"/>
                </a:solidFill>
              </a:rPr>
              <a:t>	</a:t>
            </a:r>
            <a:r>
              <a:rPr lang="en-US" sz="1800" dirty="0">
                <a:solidFill>
                  <a:schemeClr val="bg1"/>
                </a:solidFill>
              </a:rPr>
              <a:t>28 population groups of salmon/trout 	listed as endangered or threatened 	under ESA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bg1"/>
                </a:solidFill>
              </a:rPr>
              <a:t>	13 of these in Columbia Basin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Despite restoration efforts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bg1"/>
                </a:solidFill>
              </a:rPr>
              <a:t>	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13882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1ED4BDC7-4A53-AD8B-7AE9-44F5F9EFDA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6F5BB4F-BC73-1420-E466-1F7A837AA1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331F5B2-936A-5F9E-A226-F22349981741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014BDBD-A592-0E9C-A135-C95165CBC08B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DEF9A32D-680F-268E-E33A-CA996CFA382C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How are salmon doing?</a:t>
            </a:r>
          </a:p>
        </p:txBody>
      </p:sp>
      <p:sp>
        <p:nvSpPr>
          <p:cNvPr id="8" name="Google Shape;93;p19">
            <a:extLst>
              <a:ext uri="{FF2B5EF4-FFF2-40B4-BE49-F238E27FC236}">
                <a16:creationId xmlns:a16="http://schemas.microsoft.com/office/drawing/2014/main" id="{8A6C3A1B-01C6-5937-B32F-BE0BC332F5F1}"/>
              </a:ext>
            </a:extLst>
          </p:cNvPr>
          <p:cNvSpPr txBox="1">
            <a:spLocks/>
          </p:cNvSpPr>
          <p:nvPr/>
        </p:nvSpPr>
        <p:spPr>
          <a:xfrm>
            <a:off x="311700" y="1152475"/>
            <a:ext cx="5041057" cy="3416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Not great in the lower 48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dirty="0">
                <a:solidFill>
                  <a:schemeClr val="bg1"/>
                </a:solidFill>
              </a:rPr>
              <a:t>	</a:t>
            </a:r>
            <a:r>
              <a:rPr lang="en-US" sz="1800" dirty="0">
                <a:solidFill>
                  <a:schemeClr val="bg1"/>
                </a:solidFill>
              </a:rPr>
              <a:t>28 population groups of salmon/trout 	listed as endangered or threatened 	under ESA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bg1"/>
                </a:solidFill>
              </a:rPr>
              <a:t>	13 of these in Columbia Basin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Despite restoration efforts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bg1"/>
                </a:solidFill>
              </a:rPr>
              <a:t>	$ 9 billion spent in Columbia Basin 	since 1990s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bg1"/>
                </a:solidFill>
              </a:rPr>
              <a:t>		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68763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9C9854B5-3485-1635-C6A7-AFB06698D0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447F6C1-B46C-B982-CDD3-7DEAD6ABE7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E5D14ED-2464-64C6-BFDD-1762FEF2FEAD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08D39E2-C163-756B-3214-EDF482AAE7E2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2912039D-A23F-B542-3C05-7E43F66226AE}"/>
              </a:ext>
            </a:extLst>
          </p:cNvPr>
          <p:cNvSpPr txBox="1">
            <a:spLocks/>
          </p:cNvSpPr>
          <p:nvPr/>
        </p:nvSpPr>
        <p:spPr>
          <a:xfrm>
            <a:off x="754152" y="2078026"/>
            <a:ext cx="7386958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How do we know how salmon are doing?</a:t>
            </a:r>
          </a:p>
        </p:txBody>
      </p:sp>
      <p:sp>
        <p:nvSpPr>
          <p:cNvPr id="8" name="Google Shape;93;p19">
            <a:extLst>
              <a:ext uri="{FF2B5EF4-FFF2-40B4-BE49-F238E27FC236}">
                <a16:creationId xmlns:a16="http://schemas.microsoft.com/office/drawing/2014/main" id="{76A17C81-8C8F-DEE1-C442-8836918681A6}"/>
              </a:ext>
            </a:extLst>
          </p:cNvPr>
          <p:cNvSpPr txBox="1">
            <a:spLocks/>
          </p:cNvSpPr>
          <p:nvPr/>
        </p:nvSpPr>
        <p:spPr>
          <a:xfrm>
            <a:off x="311700" y="1152475"/>
            <a:ext cx="5041057" cy="3416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endParaRPr lang="en-US" sz="1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87510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6AA04D21-2D43-5EE6-97BD-BA51AF180B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84E2AEC-0338-2003-360C-E664FDCCDD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5EF92ED-2BDC-D422-5F8F-875B432B3265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8EAED11-3BC6-C7FC-8AF9-63581B3F0559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DFAE4DD2-3E98-77FA-8198-8756B8C441F4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7946035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How do we know how salmon are doing?</a:t>
            </a:r>
          </a:p>
        </p:txBody>
      </p:sp>
      <p:sp>
        <p:nvSpPr>
          <p:cNvPr id="8" name="Google Shape;93;p19">
            <a:extLst>
              <a:ext uri="{FF2B5EF4-FFF2-40B4-BE49-F238E27FC236}">
                <a16:creationId xmlns:a16="http://schemas.microsoft.com/office/drawing/2014/main" id="{24CFDD6B-49BF-C307-8B97-A7A594082100}"/>
              </a:ext>
            </a:extLst>
          </p:cNvPr>
          <p:cNvSpPr txBox="1">
            <a:spLocks/>
          </p:cNvSpPr>
          <p:nvPr/>
        </p:nvSpPr>
        <p:spPr>
          <a:xfrm>
            <a:off x="382038" y="1689315"/>
            <a:ext cx="5041057" cy="3416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We count them!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9554549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9A2D7C91-B872-AC1F-6685-68A0F05059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5693684-4F5E-C0D6-90B3-906863F7C5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2E34490-A770-2089-1BD5-38B2B277FA69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3115B9D-FF37-A9B1-71B2-5C34AB8274C8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Google Shape;93;p19">
            <a:extLst>
              <a:ext uri="{FF2B5EF4-FFF2-40B4-BE49-F238E27FC236}">
                <a16:creationId xmlns:a16="http://schemas.microsoft.com/office/drawing/2014/main" id="{8B4C9B47-AC18-D027-2DD8-22588A535F05}"/>
              </a:ext>
            </a:extLst>
          </p:cNvPr>
          <p:cNvSpPr txBox="1">
            <a:spLocks/>
          </p:cNvSpPr>
          <p:nvPr/>
        </p:nvSpPr>
        <p:spPr>
          <a:xfrm>
            <a:off x="311700" y="1152475"/>
            <a:ext cx="5041057" cy="3416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endParaRPr lang="en-US" sz="1900" dirty="0">
              <a:solidFill>
                <a:schemeClr val="bg1"/>
              </a:solidFill>
            </a:endParaRPr>
          </a:p>
        </p:txBody>
      </p:sp>
      <p:sp>
        <p:nvSpPr>
          <p:cNvPr id="2" name="Google Shape;54;p13">
            <a:extLst>
              <a:ext uri="{FF2B5EF4-FFF2-40B4-BE49-F238E27FC236}">
                <a16:creationId xmlns:a16="http://schemas.microsoft.com/office/drawing/2014/main" id="{EBB289D2-2CAA-5E86-7A2A-45A5B0177071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0" y="3152426"/>
            <a:ext cx="8265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Understanding precision and directional bias of fisheries abundance estimates across 24 commonly used salmonid survey methods</a:t>
            </a:r>
            <a:br>
              <a:rPr lang="en" dirty="0">
                <a:solidFill>
                  <a:schemeClr val="bg1"/>
                </a:solidFill>
              </a:rPr>
            </a:br>
            <a:br>
              <a:rPr lang="en" sz="2700" dirty="0">
                <a:solidFill>
                  <a:schemeClr val="bg1"/>
                </a:solidFill>
              </a:rPr>
            </a:br>
            <a:endParaRPr sz="27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16940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A2EA5AC5-9816-A30F-8DBE-3155925CAC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79E4C27-3075-DAA5-EB2D-317CFC429B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693B2BE-B72A-6A3D-9250-0152BB4948CA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6F7268-98E1-A740-F525-A107B4935494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F8C312AB-8878-EAA1-CC99-34FA3C53D27A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7946035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How do we know how salmon are doing?</a:t>
            </a:r>
          </a:p>
        </p:txBody>
      </p:sp>
      <p:sp>
        <p:nvSpPr>
          <p:cNvPr id="8" name="Google Shape;93;p19">
            <a:extLst>
              <a:ext uri="{FF2B5EF4-FFF2-40B4-BE49-F238E27FC236}">
                <a16:creationId xmlns:a16="http://schemas.microsoft.com/office/drawing/2014/main" id="{5614F2C3-E2E9-228C-CA48-2D6BDB8F0F2D}"/>
              </a:ext>
            </a:extLst>
          </p:cNvPr>
          <p:cNvSpPr txBox="1">
            <a:spLocks/>
          </p:cNvSpPr>
          <p:nvPr/>
        </p:nvSpPr>
        <p:spPr>
          <a:xfrm>
            <a:off x="382038" y="1689315"/>
            <a:ext cx="5041057" cy="3416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We count them!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	</a:t>
            </a:r>
            <a:r>
              <a:rPr lang="en-US" sz="1800" dirty="0">
                <a:solidFill>
                  <a:schemeClr val="bg1"/>
                </a:solidFill>
              </a:rPr>
              <a:t>Well, we count some of them 	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bg1"/>
                </a:solidFill>
              </a:rPr>
              <a:t>	</a:t>
            </a:r>
            <a:endParaRPr lang="en-US" sz="2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66593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F4113735-1B45-C72D-4539-7F9576DD6E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E783655-B989-D030-7144-63D3B30302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E216522-31E2-66C0-1028-B0499BF06BE1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FCA8EE1-5E9E-6A68-3ECC-9DD9F28EA01A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245F6E98-796E-DDDA-5A0D-232083B114D7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7946035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How do we know how salmon are doing?</a:t>
            </a:r>
          </a:p>
        </p:txBody>
      </p:sp>
      <p:sp>
        <p:nvSpPr>
          <p:cNvPr id="8" name="Google Shape;93;p19">
            <a:extLst>
              <a:ext uri="{FF2B5EF4-FFF2-40B4-BE49-F238E27FC236}">
                <a16:creationId xmlns:a16="http://schemas.microsoft.com/office/drawing/2014/main" id="{A33917C3-546E-4D45-72CA-CC59C17EE58C}"/>
              </a:ext>
            </a:extLst>
          </p:cNvPr>
          <p:cNvSpPr txBox="1">
            <a:spLocks/>
          </p:cNvSpPr>
          <p:nvPr/>
        </p:nvSpPr>
        <p:spPr>
          <a:xfrm>
            <a:off x="382038" y="1689315"/>
            <a:ext cx="5041057" cy="3416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We count them!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	</a:t>
            </a:r>
            <a:r>
              <a:rPr lang="en-US" sz="1800" dirty="0">
                <a:solidFill>
                  <a:schemeClr val="bg1"/>
                </a:solidFill>
              </a:rPr>
              <a:t>Well, we count some of them and make 	educated guesses about the rest…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bg1"/>
                </a:solidFill>
              </a:rPr>
              <a:t>	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bg1"/>
                </a:solidFill>
              </a:rPr>
              <a:t>	</a:t>
            </a:r>
            <a:endParaRPr lang="en-US" sz="2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5725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8402F835-DA34-821E-C142-896E94BA9A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8EBF8B1-89C3-5741-B302-94F8E900A0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4F6E5D7-BB41-234F-8321-C9D9915E64B8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52C3752-9934-F4F9-D762-F4CE67DFBD1B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38108529-D42F-8D43-7122-4FB7AA958DAF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7946035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How do we know how salmon are doing?</a:t>
            </a:r>
          </a:p>
        </p:txBody>
      </p:sp>
      <p:sp>
        <p:nvSpPr>
          <p:cNvPr id="8" name="Google Shape;93;p19">
            <a:extLst>
              <a:ext uri="{FF2B5EF4-FFF2-40B4-BE49-F238E27FC236}">
                <a16:creationId xmlns:a16="http://schemas.microsoft.com/office/drawing/2014/main" id="{99C0AA8F-7BEE-E1CF-23B9-18E1B780FA89}"/>
              </a:ext>
            </a:extLst>
          </p:cNvPr>
          <p:cNvSpPr txBox="1">
            <a:spLocks/>
          </p:cNvSpPr>
          <p:nvPr/>
        </p:nvSpPr>
        <p:spPr>
          <a:xfrm>
            <a:off x="382038" y="1689315"/>
            <a:ext cx="5041057" cy="3416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We count them!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	</a:t>
            </a:r>
            <a:r>
              <a:rPr lang="en-US" sz="1800" dirty="0">
                <a:solidFill>
                  <a:schemeClr val="bg1"/>
                </a:solidFill>
              </a:rPr>
              <a:t>Well, we count some of them and make 	educated guesses about the rest…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bg1"/>
                </a:solidFill>
              </a:rPr>
              <a:t>	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bg1"/>
                </a:solidFill>
              </a:rPr>
              <a:t>	Using a variety of survey methods and 	monitoring techniques</a:t>
            </a:r>
            <a:endParaRPr lang="en-US" sz="2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34730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C20BEC43-A1F7-0A1A-FAED-34E2D23E41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02A6BB9-A3BC-6AF1-20F9-4258D1C5CC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93D2FEE-ED6B-E6A7-43AD-76BA0AB0A655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022C5D8-D7D1-2343-45BC-FDB1FCDBE603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D23BD5BE-51D7-878B-6BBD-07A527ABD5A5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7946035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How do we know how salmon are doing?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C175CE-BA84-82BB-1C53-9E9C76E0D3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1778" y="1739634"/>
            <a:ext cx="4677410" cy="3119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3759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581DCC8B-A42E-9135-31F0-6D9045556D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E9B7B4-D83D-AD4F-180D-C409C6B370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B40C205-2560-8D3D-3688-5D66DD5B9919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B8549A6-83F9-8E1F-6683-F8041A4C5CF4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436A5D2B-023C-070E-0C7A-576D40E0DBB1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7946035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How do we know how salmon are doing?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8AF8165-9D3B-4F2C-BCA5-3ECB7FF38C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1778" y="1730498"/>
            <a:ext cx="4677410" cy="3128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5462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D9EE9CDD-4FDD-021A-E5B9-3D5693D208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7AE3F45-FE25-952B-BDAF-0BA63087F2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EFE2CC7-A73E-5C13-689B-E1FF0E7645D4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F40932B-58FA-5A9F-EDD3-9E46B57CE30E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5DC4EAC5-24BB-2CF0-8E2C-B93B332E007D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7946035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How do we know how salmon are doing?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CD7DF2-0D68-4BBA-E4FB-5B92DD94FC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5450" y="1730498"/>
            <a:ext cx="3687326" cy="3128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0707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06BE824B-8B05-B1CD-7445-80A58161A5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870940D-0A6F-CF20-E385-3223C52F9D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F28D5E4-F780-D84E-6C48-67245AB94694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0EC5F3A-3C6F-868E-7C4F-4853B42C488E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C01BCEB2-0B0E-BF20-8FFE-0CE65CB9FDED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7946035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How do we know how salmon are doing?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95B603-3444-66F7-AC1D-0FE28EC26E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727452"/>
            <a:ext cx="4697986" cy="312893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9369C33-CA5A-C0E9-C8F5-E8F6939FFB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5004" y="1730498"/>
            <a:ext cx="4638996" cy="3125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1588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0F6DECE7-DE15-DCD0-DDA0-ABE9919A7D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ABED95C-96C8-D786-F0F2-BAE7B335DC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3C11058-FF1E-D3FF-3DCF-3AADE68E6626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7D370A-0240-CB04-D92F-48310CBEC7CB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07184D47-68E5-8D6B-E8F9-EDB91A0AF567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7946035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How do we know how salmon are doing?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2996561-24DA-93FF-63AD-97C8CF280E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673411"/>
            <a:ext cx="9144000" cy="330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6551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9A714EAE-B293-5BFF-009E-678B484E87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228499B-8D97-4125-79E7-B1BA1DC353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8E26D8F-CC6D-514F-ACC6-2C29BC3A3D61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CA9A8E0-9DB2-A6FA-11C3-6756C7378E86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D13643-B848-7EF5-DFA0-093456FDF6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673411"/>
            <a:ext cx="3713871" cy="13411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76B7CCA-12B5-1CF3-1B77-68433D3176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3871" y="1673411"/>
            <a:ext cx="1791209" cy="151995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8175EA7-C577-7829-6F0C-6AAF75C9D8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05080" y="1673411"/>
            <a:ext cx="2814783" cy="188293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2C395CD-7508-5FB3-A485-508C77808C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08959" y="3005497"/>
            <a:ext cx="2765480" cy="184185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3BC717A-560C-254C-8918-3A16C48E532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73197" y="2996570"/>
            <a:ext cx="2746665" cy="185078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B1A6C10-9E06-CA91-5ED0-A555C56039B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2972985"/>
            <a:ext cx="2823025" cy="1882936"/>
          </a:xfrm>
          <a:prstGeom prst="rect">
            <a:avLst/>
          </a:prstGeom>
        </p:spPr>
      </p:pic>
      <p:sp>
        <p:nvSpPr>
          <p:cNvPr id="14" name="Google Shape;92;p19">
            <a:extLst>
              <a:ext uri="{FF2B5EF4-FFF2-40B4-BE49-F238E27FC236}">
                <a16:creationId xmlns:a16="http://schemas.microsoft.com/office/drawing/2014/main" id="{1FD8B541-CAFA-9CE5-FA56-AA835EB2E103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7946035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How do we know how salmon are doing?</a:t>
            </a:r>
          </a:p>
        </p:txBody>
      </p:sp>
    </p:spTree>
    <p:extLst>
      <p:ext uri="{BB962C8B-B14F-4D97-AF65-F5344CB8AC3E}">
        <p14:creationId xmlns:p14="http://schemas.microsoft.com/office/powerpoint/2010/main" val="42336204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18F85342-A6EF-0A85-6612-CAC14A7612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E09DCBC-3C79-BAB8-8E05-E656A35300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CE4B57A-DC62-1393-97F8-50B18A301B95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3A02231-493F-BC1E-62CF-A2AD6084F90A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8F546BF8-86CB-A301-8AAF-1C3617CBA9D5}"/>
              </a:ext>
            </a:extLst>
          </p:cNvPr>
          <p:cNvSpPr txBox="1">
            <a:spLocks/>
          </p:cNvSpPr>
          <p:nvPr/>
        </p:nvSpPr>
        <p:spPr>
          <a:xfrm>
            <a:off x="311700" y="1654392"/>
            <a:ext cx="8014153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Research goal: Evaluate salmon survey methods for precision and directional bias</a:t>
            </a:r>
          </a:p>
          <a:p>
            <a:pPr>
              <a:spcBef>
                <a:spcPts val="0"/>
              </a:spcBef>
            </a:pPr>
            <a:endParaRPr lang="en-US" sz="4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34805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95D77DDE-B6C7-9F94-A052-7054239E89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5DC1A87-F769-B04F-3CD1-AE81C47B2B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7018A5B-AF99-A522-2BE9-909CB2544BC2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A15A7EB-CD7F-3A41-D20D-271A5D24DF45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0C0B9039-7D10-B440-526F-42EA64F35BA0}"/>
              </a:ext>
            </a:extLst>
          </p:cNvPr>
          <p:cNvSpPr txBox="1">
            <a:spLocks/>
          </p:cNvSpPr>
          <p:nvPr/>
        </p:nvSpPr>
        <p:spPr>
          <a:xfrm>
            <a:off x="-97373" y="1910560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Background</a:t>
            </a:r>
          </a:p>
        </p:txBody>
      </p:sp>
      <p:sp>
        <p:nvSpPr>
          <p:cNvPr id="8" name="Google Shape;93;p19">
            <a:extLst>
              <a:ext uri="{FF2B5EF4-FFF2-40B4-BE49-F238E27FC236}">
                <a16:creationId xmlns:a16="http://schemas.microsoft.com/office/drawing/2014/main" id="{96ADEEEA-E410-8199-E474-6984F9CCAF03}"/>
              </a:ext>
            </a:extLst>
          </p:cNvPr>
          <p:cNvSpPr txBox="1">
            <a:spLocks/>
          </p:cNvSpPr>
          <p:nvPr/>
        </p:nvSpPr>
        <p:spPr>
          <a:xfrm>
            <a:off x="311700" y="1152475"/>
            <a:ext cx="5041057" cy="3416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endParaRPr lang="en-US" sz="1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36467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74EDD75F-25B6-6761-6ACD-BD252E776C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80429ED-B8CC-9854-6459-6BEDB77DFC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104A674-9C34-12E2-6F52-CE3D5B839558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13F6877-3417-6400-F43E-381936AA64A9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279B32EE-9FF4-4997-84D6-3D8D3ACD45F6}"/>
              </a:ext>
            </a:extLst>
          </p:cNvPr>
          <p:cNvSpPr txBox="1">
            <a:spLocks/>
          </p:cNvSpPr>
          <p:nvPr/>
        </p:nvSpPr>
        <p:spPr>
          <a:xfrm>
            <a:off x="311700" y="2118129"/>
            <a:ext cx="7386958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Data</a:t>
            </a:r>
          </a:p>
        </p:txBody>
      </p:sp>
      <p:sp>
        <p:nvSpPr>
          <p:cNvPr id="8" name="Google Shape;93;p19">
            <a:extLst>
              <a:ext uri="{FF2B5EF4-FFF2-40B4-BE49-F238E27FC236}">
                <a16:creationId xmlns:a16="http://schemas.microsoft.com/office/drawing/2014/main" id="{DD4AC916-0000-B932-D1C9-5C9ACFEC60E0}"/>
              </a:ext>
            </a:extLst>
          </p:cNvPr>
          <p:cNvSpPr txBox="1">
            <a:spLocks/>
          </p:cNvSpPr>
          <p:nvPr/>
        </p:nvSpPr>
        <p:spPr>
          <a:xfrm>
            <a:off x="311700" y="1152475"/>
            <a:ext cx="5041057" cy="3416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endParaRPr lang="en-US" sz="1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68425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3A4A5C11-5440-97F7-3A19-6479DEA915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0E53C42-0907-44E5-07FE-29212C5C32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10098A7-03D4-41FC-A22B-540DE497E9EA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0CE1205-5EEE-5F6C-645B-CC239D1F5143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18F33363-2C62-EDC0-85C6-CFDE6E74BB4E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Data</a:t>
            </a:r>
          </a:p>
        </p:txBody>
      </p:sp>
      <p:sp>
        <p:nvSpPr>
          <p:cNvPr id="8" name="Google Shape;93;p19">
            <a:extLst>
              <a:ext uri="{FF2B5EF4-FFF2-40B4-BE49-F238E27FC236}">
                <a16:creationId xmlns:a16="http://schemas.microsoft.com/office/drawing/2014/main" id="{E6FB916A-7A56-4257-8DEF-E8C44FFC9B98}"/>
              </a:ext>
            </a:extLst>
          </p:cNvPr>
          <p:cNvSpPr txBox="1">
            <a:spLocks/>
          </p:cNvSpPr>
          <p:nvPr/>
        </p:nvSpPr>
        <p:spPr>
          <a:xfrm>
            <a:off x="311700" y="1152474"/>
            <a:ext cx="5041057" cy="388375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Spawning salmon estimates in Oregon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dirty="0">
                <a:solidFill>
                  <a:schemeClr val="bg1"/>
                </a:solidFill>
              </a:rPr>
              <a:t>	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bg1"/>
                </a:solidFill>
              </a:rPr>
              <a:t>	3 species: Chinook, coho, steelhead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bg1"/>
                </a:solidFill>
              </a:rPr>
              <a:t>	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bg1"/>
                </a:solidFill>
              </a:rPr>
              <a:t>	68 populations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bg1"/>
                </a:solidFill>
              </a:rPr>
              <a:t>	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bg1"/>
                </a:solidFill>
              </a:rPr>
              <a:t>	Annual observations, 1980 to 2022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bg1"/>
                </a:solidFill>
              </a:rPr>
              <a:t>	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bg1"/>
                </a:solidFill>
              </a:rPr>
              <a:t>	31 survey methods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bg1"/>
                </a:solidFill>
              </a:rPr>
              <a:t>		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35049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97355048-7985-F5CF-933B-6AF844EA9F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55C6F66-F872-5ED8-A8EB-09A55B64C0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9C6280C-5004-1046-656E-83B85BD62A42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B92A6C9-6AAD-6A71-AF89-2AF5BF5CB997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ECFBF47C-AAD2-6451-777F-F59B66D6DA98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Data – abundance estimates</a:t>
            </a:r>
          </a:p>
        </p:txBody>
      </p:sp>
      <p:pic>
        <p:nvPicPr>
          <p:cNvPr id="2" name="Picture 1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82BACA95-5769-F591-139C-6112DCE4D70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95"/>
          <a:stretch/>
        </p:blipFill>
        <p:spPr bwMode="auto">
          <a:xfrm>
            <a:off x="1036186" y="1119582"/>
            <a:ext cx="3936743" cy="386545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9168628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986B2480-7E5A-0854-A4E2-E04F81A8A3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48A201-567D-6AB2-7647-2E6B308E56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AA48769-6952-6E49-365E-EF732C8BF307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0F8037-1B2B-5EB4-4D82-EB0F872F3FB0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71526852-566B-92FE-487B-C38D1F6650BC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Data – survey methods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5AE5069-7FC2-E75F-DD7F-6F1F9FD50F51}"/>
              </a:ext>
            </a:extLst>
          </p:cNvPr>
          <p:cNvSpPr/>
          <p:nvPr/>
        </p:nvSpPr>
        <p:spPr>
          <a:xfrm>
            <a:off x="1039900" y="1557563"/>
            <a:ext cx="6246054" cy="2186326"/>
          </a:xfrm>
          <a:prstGeom prst="rect">
            <a:avLst/>
          </a:prstGeom>
          <a:solidFill>
            <a:schemeClr val="tx1"/>
          </a:solidFill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white and black list with black text&#10;&#10;AI-generated content may be incorrect.">
            <a:extLst>
              <a:ext uri="{FF2B5EF4-FFF2-40B4-BE49-F238E27FC236}">
                <a16:creationId xmlns:a16="http://schemas.microsoft.com/office/drawing/2014/main" id="{ED234CCC-6FE7-9E53-C92E-EAD4AF26228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2984" t="10374" r="11557" b="47352"/>
          <a:stretch>
            <a:fillRect/>
          </a:stretch>
        </p:blipFill>
        <p:spPr>
          <a:xfrm>
            <a:off x="1039899" y="1557563"/>
            <a:ext cx="3123027" cy="2059716"/>
          </a:xfrm>
          <a:prstGeom prst="rect">
            <a:avLst/>
          </a:prstGeom>
        </p:spPr>
      </p:pic>
      <p:pic>
        <p:nvPicPr>
          <p:cNvPr id="8" name="Picture 7" descr="A white and black list with black text&#10;&#10;AI-generated content may be incorrect.">
            <a:extLst>
              <a:ext uri="{FF2B5EF4-FFF2-40B4-BE49-F238E27FC236}">
                <a16:creationId xmlns:a16="http://schemas.microsoft.com/office/drawing/2014/main" id="{76944918-0FFA-629E-DD3C-5166B4F5D52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3875" t="52090" r="10665" b="3037"/>
          <a:stretch>
            <a:fillRect/>
          </a:stretch>
        </p:blipFill>
        <p:spPr>
          <a:xfrm>
            <a:off x="4162926" y="1557563"/>
            <a:ext cx="3123027" cy="218632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78510A2-7B68-7048-BCDC-6879F22EFEBF}"/>
              </a:ext>
            </a:extLst>
          </p:cNvPr>
          <p:cNvSpPr/>
          <p:nvPr/>
        </p:nvSpPr>
        <p:spPr>
          <a:xfrm>
            <a:off x="4572000" y="1557418"/>
            <a:ext cx="12573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2967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139CAE77-D9AA-F73D-5E65-58828572C3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189A80-47AE-A424-EB6B-ADE056FA40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FBCAA42-2B74-EDE9-72AD-08D26678FC8A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A56EEB5-CAE2-C8CA-90C8-63A7AD1CAD17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BB532A17-60EB-79CB-0F52-D0B53EDEAAB7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Data – survey methods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A12F83F-1F7C-65BD-504A-6C18D4E921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0594" y="1189921"/>
            <a:ext cx="5956365" cy="3838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520671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A1D9AC4E-FEB7-D116-3BAD-174221E6E6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FCB01FA-6069-5EFF-998A-891E745567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980ABC2-8AF6-47B7-97B4-9A63ECE64524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B62C2F0-F819-C542-8AEF-7F108084C9BE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12090F10-6D81-6774-61EA-D6DC82AEC307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Data – survey methods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CC970C7-4389-D5DB-0F67-4916FAE45E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0593" y="1189921"/>
            <a:ext cx="5956365" cy="3838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7208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F0784720-26A8-32ED-CED3-A6E47096E5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3B1AA1B-B580-82C1-1F60-1FBD027BA0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BDA99D8-33C5-B7CB-67B1-CD33A8B1CF04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F1AFDD8-3715-43C9-F05C-16B1556BF8D3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C0EE1FCB-F79E-EF98-411C-DBE5176DF3C6}"/>
              </a:ext>
            </a:extLst>
          </p:cNvPr>
          <p:cNvSpPr txBox="1">
            <a:spLocks/>
          </p:cNvSpPr>
          <p:nvPr/>
        </p:nvSpPr>
        <p:spPr>
          <a:xfrm>
            <a:off x="311700" y="2118129"/>
            <a:ext cx="7386958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Methods</a:t>
            </a:r>
          </a:p>
        </p:txBody>
      </p:sp>
      <p:sp>
        <p:nvSpPr>
          <p:cNvPr id="8" name="Google Shape;93;p19">
            <a:extLst>
              <a:ext uri="{FF2B5EF4-FFF2-40B4-BE49-F238E27FC236}">
                <a16:creationId xmlns:a16="http://schemas.microsoft.com/office/drawing/2014/main" id="{DA42B472-66EB-2FFC-AC52-A7CB5A883633}"/>
              </a:ext>
            </a:extLst>
          </p:cNvPr>
          <p:cNvSpPr txBox="1">
            <a:spLocks/>
          </p:cNvSpPr>
          <p:nvPr/>
        </p:nvSpPr>
        <p:spPr>
          <a:xfrm>
            <a:off x="311700" y="1152475"/>
            <a:ext cx="5041057" cy="3416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endParaRPr lang="en-US" sz="1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736711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E2F2C6B0-9165-7037-8560-F6F79FD287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518ACD3-0326-22C1-723B-FF4E0D3B48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0F1077A-44DD-70CD-2D15-E49CB06BEE1D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0472A79-0AC5-559E-7B1B-017D4B316054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FBDEC21C-CA9E-2AD9-0D97-B00D75EE3FCF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Modeling approach</a:t>
            </a:r>
          </a:p>
        </p:txBody>
      </p:sp>
      <p:sp>
        <p:nvSpPr>
          <p:cNvPr id="8" name="Google Shape;93;p19">
            <a:extLst>
              <a:ext uri="{FF2B5EF4-FFF2-40B4-BE49-F238E27FC236}">
                <a16:creationId xmlns:a16="http://schemas.microsoft.com/office/drawing/2014/main" id="{4875BED9-E453-E25D-C407-390240A1612A}"/>
              </a:ext>
            </a:extLst>
          </p:cNvPr>
          <p:cNvSpPr txBox="1">
            <a:spLocks/>
          </p:cNvSpPr>
          <p:nvPr/>
        </p:nvSpPr>
        <p:spPr>
          <a:xfrm>
            <a:off x="311700" y="1152474"/>
            <a:ext cx="8014153" cy="388375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Multivariate </a:t>
            </a:r>
            <a:r>
              <a:rPr lang="en-US" sz="2600" dirty="0" err="1">
                <a:solidFill>
                  <a:schemeClr val="bg1"/>
                </a:solidFill>
              </a:rPr>
              <a:t>AutoRegressive</a:t>
            </a:r>
            <a:r>
              <a:rPr lang="en-US" sz="2600" dirty="0">
                <a:solidFill>
                  <a:schemeClr val="bg1"/>
                </a:solidFill>
              </a:rPr>
              <a:t> State Space models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	(MARSS)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	</a:t>
            </a:r>
          </a:p>
          <a:p>
            <a:pPr algn="ctr"/>
            <a:endParaRPr lang="en-US" sz="26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bg1"/>
                </a:solidFill>
              </a:rPr>
              <a:t>		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081714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1489EC38-A1AD-F070-E0C2-40F266C9CB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A5D1345-D035-F761-ED30-CBC39F69D8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7E4C608-9F5F-2FC4-271B-9AE77D7E4EEF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4E5C190-A03A-8454-5279-06F0D72D635C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6D1D846B-A813-ACB2-1F8B-42302811D45C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Modeling approach</a:t>
            </a:r>
          </a:p>
        </p:txBody>
      </p:sp>
      <p:sp>
        <p:nvSpPr>
          <p:cNvPr id="8" name="Google Shape;93;p19">
            <a:extLst>
              <a:ext uri="{FF2B5EF4-FFF2-40B4-BE49-F238E27FC236}">
                <a16:creationId xmlns:a16="http://schemas.microsoft.com/office/drawing/2014/main" id="{9FF9F6FD-BCA4-0BB0-A204-E8D7D3265BED}"/>
              </a:ext>
            </a:extLst>
          </p:cNvPr>
          <p:cNvSpPr txBox="1">
            <a:spLocks/>
          </p:cNvSpPr>
          <p:nvPr/>
        </p:nvSpPr>
        <p:spPr>
          <a:xfrm>
            <a:off x="311700" y="1152474"/>
            <a:ext cx="8014153" cy="388375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Multivariate </a:t>
            </a:r>
            <a:r>
              <a:rPr lang="en-US" sz="2600" dirty="0" err="1">
                <a:solidFill>
                  <a:schemeClr val="bg1"/>
                </a:solidFill>
              </a:rPr>
              <a:t>AutoRegressive</a:t>
            </a:r>
            <a:r>
              <a:rPr lang="en-US" sz="2600" dirty="0">
                <a:solidFill>
                  <a:schemeClr val="bg1"/>
                </a:solidFill>
              </a:rPr>
              <a:t> State Space models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	(MARSS)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	</a:t>
            </a:r>
          </a:p>
          <a:p>
            <a:pPr algn="ctr"/>
            <a:r>
              <a:rPr lang="en-US" sz="2600" b="1" dirty="0" err="1">
                <a:solidFill>
                  <a:schemeClr val="bg1"/>
                </a:solidFill>
              </a:rPr>
              <a:t>x</a:t>
            </a:r>
            <a:r>
              <a:rPr lang="en-US" sz="2600" b="1" baseline="-25000" dirty="0" err="1">
                <a:solidFill>
                  <a:schemeClr val="bg1"/>
                </a:solidFill>
              </a:rPr>
              <a:t>t</a:t>
            </a:r>
            <a:r>
              <a:rPr lang="en-US" sz="2600" dirty="0">
                <a:solidFill>
                  <a:schemeClr val="bg1"/>
                </a:solidFill>
              </a:rPr>
              <a:t> = </a:t>
            </a:r>
            <a:r>
              <a:rPr lang="en-US" sz="2600" b="1" dirty="0">
                <a:solidFill>
                  <a:schemeClr val="bg1"/>
                </a:solidFill>
              </a:rPr>
              <a:t>Bx</a:t>
            </a:r>
            <a:r>
              <a:rPr lang="en-US" sz="2600" b="1" baseline="-25000" dirty="0">
                <a:solidFill>
                  <a:schemeClr val="bg1"/>
                </a:solidFill>
              </a:rPr>
              <a:t>t−1</a:t>
            </a:r>
            <a:r>
              <a:rPr lang="en-US" sz="2600" dirty="0">
                <a:solidFill>
                  <a:schemeClr val="bg1"/>
                </a:solidFill>
              </a:rPr>
              <a:t> + </a:t>
            </a:r>
            <a:r>
              <a:rPr lang="en-US" sz="2600" b="1" dirty="0">
                <a:solidFill>
                  <a:schemeClr val="bg1"/>
                </a:solidFill>
              </a:rPr>
              <a:t>u</a:t>
            </a:r>
            <a:r>
              <a:rPr lang="en-US" sz="2600" dirty="0">
                <a:solidFill>
                  <a:schemeClr val="bg1"/>
                </a:solidFill>
              </a:rPr>
              <a:t> + </a:t>
            </a:r>
            <a:r>
              <a:rPr lang="en-US" sz="2600" b="1" dirty="0" err="1">
                <a:solidFill>
                  <a:schemeClr val="bg1"/>
                </a:solidFill>
              </a:rPr>
              <a:t>w</a:t>
            </a:r>
            <a:r>
              <a:rPr lang="en-US" sz="2600" b="1" baseline="-25000" dirty="0" err="1">
                <a:solidFill>
                  <a:schemeClr val="bg1"/>
                </a:solidFill>
              </a:rPr>
              <a:t>t</a:t>
            </a:r>
            <a:r>
              <a:rPr lang="en-US" sz="2600" dirty="0">
                <a:solidFill>
                  <a:schemeClr val="bg1"/>
                </a:solidFill>
              </a:rPr>
              <a:t>, where </a:t>
            </a:r>
            <a:r>
              <a:rPr lang="en-US" sz="2600" b="1" dirty="0" err="1">
                <a:solidFill>
                  <a:schemeClr val="bg1"/>
                </a:solidFill>
              </a:rPr>
              <a:t>w</a:t>
            </a:r>
            <a:r>
              <a:rPr lang="en-US" sz="2600" b="1" baseline="-25000" dirty="0" err="1">
                <a:solidFill>
                  <a:schemeClr val="bg1"/>
                </a:solidFill>
              </a:rPr>
              <a:t>t</a:t>
            </a:r>
            <a:r>
              <a:rPr lang="en-US" sz="2600" dirty="0" err="1">
                <a:solidFill>
                  <a:schemeClr val="bg1"/>
                </a:solidFill>
              </a:rPr>
              <a:t>∼MVN</a:t>
            </a:r>
            <a:r>
              <a:rPr lang="en-US" sz="2600" dirty="0">
                <a:solidFill>
                  <a:schemeClr val="bg1"/>
                </a:solidFill>
              </a:rPr>
              <a:t>(0,</a:t>
            </a:r>
            <a:r>
              <a:rPr lang="en-US" sz="2600" b="1" dirty="0">
                <a:solidFill>
                  <a:schemeClr val="bg1"/>
                </a:solidFill>
              </a:rPr>
              <a:t>Q</a:t>
            </a:r>
            <a:r>
              <a:rPr lang="en-US" sz="2600" dirty="0">
                <a:solidFill>
                  <a:schemeClr val="bg1"/>
                </a:solidFill>
              </a:rPr>
              <a:t>)</a:t>
            </a:r>
          </a:p>
          <a:p>
            <a:pPr algn="ctr"/>
            <a:r>
              <a:rPr lang="en-US" sz="2600" b="1" dirty="0" err="1">
                <a:solidFill>
                  <a:schemeClr val="bg1"/>
                </a:solidFill>
              </a:rPr>
              <a:t>y</a:t>
            </a:r>
            <a:r>
              <a:rPr lang="en-US" sz="2600" b="1" baseline="-25000" dirty="0" err="1">
                <a:solidFill>
                  <a:schemeClr val="bg1"/>
                </a:solidFill>
              </a:rPr>
              <a:t>t</a:t>
            </a:r>
            <a:r>
              <a:rPr lang="en-US" sz="2600" dirty="0">
                <a:solidFill>
                  <a:schemeClr val="bg1"/>
                </a:solidFill>
              </a:rPr>
              <a:t> = </a:t>
            </a:r>
            <a:r>
              <a:rPr lang="en-US" sz="2600" b="1" dirty="0" err="1">
                <a:solidFill>
                  <a:schemeClr val="bg1"/>
                </a:solidFill>
              </a:rPr>
              <a:t>Zx</a:t>
            </a:r>
            <a:r>
              <a:rPr lang="en-US" sz="2600" b="1" baseline="-25000" dirty="0" err="1">
                <a:solidFill>
                  <a:schemeClr val="bg1"/>
                </a:solidFill>
              </a:rPr>
              <a:t>t</a:t>
            </a:r>
            <a:r>
              <a:rPr lang="en-US" sz="2600" dirty="0">
                <a:solidFill>
                  <a:schemeClr val="bg1"/>
                </a:solidFill>
              </a:rPr>
              <a:t> + </a:t>
            </a:r>
            <a:r>
              <a:rPr lang="en-US" sz="2600" b="1" dirty="0">
                <a:solidFill>
                  <a:schemeClr val="bg1"/>
                </a:solidFill>
              </a:rPr>
              <a:t>a</a:t>
            </a:r>
            <a:r>
              <a:rPr lang="en-US" sz="2600" dirty="0">
                <a:solidFill>
                  <a:schemeClr val="bg1"/>
                </a:solidFill>
              </a:rPr>
              <a:t> + </a:t>
            </a:r>
            <a:r>
              <a:rPr lang="en-US" sz="2600" b="1" dirty="0" err="1">
                <a:solidFill>
                  <a:schemeClr val="bg1"/>
                </a:solidFill>
              </a:rPr>
              <a:t>v</a:t>
            </a:r>
            <a:r>
              <a:rPr lang="en-US" sz="2600" b="1" baseline="-25000" dirty="0" err="1">
                <a:solidFill>
                  <a:schemeClr val="bg1"/>
                </a:solidFill>
              </a:rPr>
              <a:t>t</a:t>
            </a:r>
            <a:r>
              <a:rPr lang="en-US" sz="2600" dirty="0">
                <a:solidFill>
                  <a:schemeClr val="bg1"/>
                </a:solidFill>
              </a:rPr>
              <a:t>, where </a:t>
            </a:r>
            <a:r>
              <a:rPr lang="en-US" sz="2600" b="1" dirty="0" err="1">
                <a:solidFill>
                  <a:schemeClr val="bg1"/>
                </a:solidFill>
              </a:rPr>
              <a:t>v</a:t>
            </a:r>
            <a:r>
              <a:rPr lang="en-US" sz="2600" b="1" baseline="-25000" dirty="0" err="1">
                <a:solidFill>
                  <a:schemeClr val="bg1"/>
                </a:solidFill>
              </a:rPr>
              <a:t>t</a:t>
            </a:r>
            <a:r>
              <a:rPr lang="en-US" sz="2600" dirty="0" err="1">
                <a:solidFill>
                  <a:schemeClr val="bg1"/>
                </a:solidFill>
              </a:rPr>
              <a:t>∼MVN</a:t>
            </a:r>
            <a:r>
              <a:rPr lang="en-US" sz="2600" dirty="0">
                <a:solidFill>
                  <a:schemeClr val="bg1"/>
                </a:solidFill>
              </a:rPr>
              <a:t>(0,</a:t>
            </a:r>
            <a:r>
              <a:rPr lang="en-US" sz="2600" b="1" dirty="0">
                <a:solidFill>
                  <a:schemeClr val="bg1"/>
                </a:solidFill>
              </a:rPr>
              <a:t>R</a:t>
            </a:r>
            <a:r>
              <a:rPr lang="en-US" sz="2600" dirty="0">
                <a:solidFill>
                  <a:schemeClr val="bg1"/>
                </a:solidFill>
              </a:rPr>
              <a:t>)</a:t>
            </a:r>
          </a:p>
          <a:p>
            <a:pPr algn="ctr"/>
            <a:endParaRPr lang="en-US" sz="26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bg1"/>
                </a:solidFill>
              </a:rPr>
              <a:t>		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09500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E81A9F10-C7BD-7D54-2499-8C5B3442DB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77FEEB4-FFA7-26F8-A69C-5D5A7A8A06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6A7889C-9FB1-98CF-9CDA-62F083A01E14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EE2E1D2-CEFA-E148-73E5-A3DC0C798C2D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EA1C5A18-F3A0-5CF3-C85B-7F08ED4BD6FC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Modeling approach</a:t>
            </a:r>
          </a:p>
        </p:txBody>
      </p:sp>
      <p:sp>
        <p:nvSpPr>
          <p:cNvPr id="8" name="Google Shape;93;p19">
            <a:extLst>
              <a:ext uri="{FF2B5EF4-FFF2-40B4-BE49-F238E27FC236}">
                <a16:creationId xmlns:a16="http://schemas.microsoft.com/office/drawing/2014/main" id="{4AB8CF60-15E4-FFD8-725A-0890B8CF97DA}"/>
              </a:ext>
            </a:extLst>
          </p:cNvPr>
          <p:cNvSpPr txBox="1">
            <a:spLocks/>
          </p:cNvSpPr>
          <p:nvPr/>
        </p:nvSpPr>
        <p:spPr>
          <a:xfrm>
            <a:off x="311700" y="1152474"/>
            <a:ext cx="8014153" cy="388375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MARSS models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	Observation equation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	</a:t>
            </a:r>
          </a:p>
          <a:p>
            <a:pPr algn="ctr"/>
            <a:r>
              <a:rPr lang="en-US" sz="2600" b="1" dirty="0" err="1">
                <a:solidFill>
                  <a:schemeClr val="tx1">
                    <a:lumMod val="65000"/>
                  </a:schemeClr>
                </a:solidFill>
              </a:rPr>
              <a:t>x</a:t>
            </a:r>
            <a:r>
              <a:rPr lang="en-US" sz="2600" b="1" baseline="-25000" dirty="0" err="1">
                <a:solidFill>
                  <a:schemeClr val="tx1">
                    <a:lumMod val="65000"/>
                  </a:schemeClr>
                </a:solidFill>
              </a:rPr>
              <a:t>t</a:t>
            </a:r>
            <a:r>
              <a:rPr lang="en-US" sz="2600" dirty="0">
                <a:solidFill>
                  <a:schemeClr val="tx1">
                    <a:lumMod val="65000"/>
                  </a:schemeClr>
                </a:solidFill>
              </a:rPr>
              <a:t> = </a:t>
            </a:r>
            <a:r>
              <a:rPr lang="en-US" sz="2600" b="1" dirty="0">
                <a:solidFill>
                  <a:schemeClr val="tx1">
                    <a:lumMod val="65000"/>
                  </a:schemeClr>
                </a:solidFill>
              </a:rPr>
              <a:t>Bx</a:t>
            </a:r>
            <a:r>
              <a:rPr lang="en-US" sz="2600" b="1" baseline="-25000" dirty="0">
                <a:solidFill>
                  <a:schemeClr val="tx1">
                    <a:lumMod val="65000"/>
                  </a:schemeClr>
                </a:solidFill>
              </a:rPr>
              <a:t>t−1</a:t>
            </a:r>
            <a:r>
              <a:rPr lang="en-US" sz="2600" dirty="0">
                <a:solidFill>
                  <a:schemeClr val="tx1">
                    <a:lumMod val="65000"/>
                  </a:schemeClr>
                </a:solidFill>
              </a:rPr>
              <a:t> + </a:t>
            </a:r>
            <a:r>
              <a:rPr lang="en-US" sz="2600" b="1" dirty="0">
                <a:solidFill>
                  <a:schemeClr val="tx1">
                    <a:lumMod val="65000"/>
                  </a:schemeClr>
                </a:solidFill>
              </a:rPr>
              <a:t>u</a:t>
            </a:r>
            <a:r>
              <a:rPr lang="en-US" sz="2600" dirty="0">
                <a:solidFill>
                  <a:schemeClr val="tx1">
                    <a:lumMod val="65000"/>
                  </a:schemeClr>
                </a:solidFill>
              </a:rPr>
              <a:t> + </a:t>
            </a:r>
            <a:r>
              <a:rPr lang="en-US" sz="2600" b="1" dirty="0" err="1">
                <a:solidFill>
                  <a:schemeClr val="tx1">
                    <a:lumMod val="65000"/>
                  </a:schemeClr>
                </a:solidFill>
              </a:rPr>
              <a:t>w</a:t>
            </a:r>
            <a:r>
              <a:rPr lang="en-US" sz="2600" b="1" baseline="-25000" dirty="0" err="1">
                <a:solidFill>
                  <a:schemeClr val="tx1">
                    <a:lumMod val="65000"/>
                  </a:schemeClr>
                </a:solidFill>
              </a:rPr>
              <a:t>t</a:t>
            </a:r>
            <a:r>
              <a:rPr lang="en-US" sz="2600" dirty="0">
                <a:solidFill>
                  <a:schemeClr val="tx1">
                    <a:lumMod val="65000"/>
                  </a:schemeClr>
                </a:solidFill>
              </a:rPr>
              <a:t>, where </a:t>
            </a:r>
            <a:r>
              <a:rPr lang="en-US" sz="2600" b="1" dirty="0" err="1">
                <a:solidFill>
                  <a:schemeClr val="tx1">
                    <a:lumMod val="65000"/>
                  </a:schemeClr>
                </a:solidFill>
              </a:rPr>
              <a:t>w</a:t>
            </a:r>
            <a:r>
              <a:rPr lang="en-US" sz="2600" b="1" baseline="-25000" dirty="0" err="1">
                <a:solidFill>
                  <a:schemeClr val="tx1">
                    <a:lumMod val="65000"/>
                  </a:schemeClr>
                </a:solidFill>
              </a:rPr>
              <a:t>t</a:t>
            </a:r>
            <a:r>
              <a:rPr lang="en-US" sz="2600" dirty="0" err="1">
                <a:solidFill>
                  <a:schemeClr val="tx1">
                    <a:lumMod val="65000"/>
                  </a:schemeClr>
                </a:solidFill>
              </a:rPr>
              <a:t>∼MVN</a:t>
            </a:r>
            <a:r>
              <a:rPr lang="en-US" sz="2600" dirty="0">
                <a:solidFill>
                  <a:schemeClr val="tx1">
                    <a:lumMod val="65000"/>
                  </a:schemeClr>
                </a:solidFill>
              </a:rPr>
              <a:t>(0,</a:t>
            </a:r>
            <a:r>
              <a:rPr lang="en-US" sz="2600" b="1" dirty="0">
                <a:solidFill>
                  <a:schemeClr val="tx1">
                    <a:lumMod val="65000"/>
                  </a:schemeClr>
                </a:solidFill>
              </a:rPr>
              <a:t>Q</a:t>
            </a:r>
            <a:r>
              <a:rPr lang="en-US" sz="2600" dirty="0">
                <a:solidFill>
                  <a:schemeClr val="tx1">
                    <a:lumMod val="65000"/>
                  </a:schemeClr>
                </a:solidFill>
              </a:rPr>
              <a:t>)</a:t>
            </a:r>
          </a:p>
          <a:p>
            <a:pPr algn="ctr"/>
            <a:r>
              <a:rPr lang="en-US" sz="2600" b="1" dirty="0" err="1">
                <a:solidFill>
                  <a:schemeClr val="bg1"/>
                </a:solidFill>
              </a:rPr>
              <a:t>y</a:t>
            </a:r>
            <a:r>
              <a:rPr lang="en-US" sz="2600" b="1" baseline="-25000" dirty="0" err="1">
                <a:solidFill>
                  <a:schemeClr val="bg1"/>
                </a:solidFill>
              </a:rPr>
              <a:t>t</a:t>
            </a:r>
            <a:r>
              <a:rPr lang="en-US" sz="2600" dirty="0">
                <a:solidFill>
                  <a:schemeClr val="bg1"/>
                </a:solidFill>
              </a:rPr>
              <a:t> = </a:t>
            </a:r>
            <a:r>
              <a:rPr lang="en-US" sz="2600" b="1" dirty="0" err="1">
                <a:solidFill>
                  <a:schemeClr val="bg1"/>
                </a:solidFill>
              </a:rPr>
              <a:t>Zx</a:t>
            </a:r>
            <a:r>
              <a:rPr lang="en-US" sz="2600" b="1" baseline="-25000" dirty="0" err="1">
                <a:solidFill>
                  <a:schemeClr val="bg1"/>
                </a:solidFill>
              </a:rPr>
              <a:t>t</a:t>
            </a:r>
            <a:r>
              <a:rPr lang="en-US" sz="2600" dirty="0">
                <a:solidFill>
                  <a:schemeClr val="bg1"/>
                </a:solidFill>
              </a:rPr>
              <a:t> + </a:t>
            </a:r>
            <a:r>
              <a:rPr lang="en-US" sz="2600" b="1" dirty="0">
                <a:solidFill>
                  <a:schemeClr val="bg1"/>
                </a:solidFill>
              </a:rPr>
              <a:t>a</a:t>
            </a:r>
            <a:r>
              <a:rPr lang="en-US" sz="2600" dirty="0">
                <a:solidFill>
                  <a:schemeClr val="bg1"/>
                </a:solidFill>
              </a:rPr>
              <a:t> + </a:t>
            </a:r>
            <a:r>
              <a:rPr lang="en-US" sz="2600" b="1" dirty="0" err="1">
                <a:solidFill>
                  <a:schemeClr val="bg1"/>
                </a:solidFill>
              </a:rPr>
              <a:t>v</a:t>
            </a:r>
            <a:r>
              <a:rPr lang="en-US" sz="2600" b="1" baseline="-25000" dirty="0" err="1">
                <a:solidFill>
                  <a:schemeClr val="bg1"/>
                </a:solidFill>
              </a:rPr>
              <a:t>t</a:t>
            </a:r>
            <a:r>
              <a:rPr lang="en-US" sz="2600" dirty="0">
                <a:solidFill>
                  <a:schemeClr val="bg1"/>
                </a:solidFill>
              </a:rPr>
              <a:t>, where </a:t>
            </a:r>
            <a:r>
              <a:rPr lang="en-US" sz="2600" b="1" dirty="0" err="1">
                <a:solidFill>
                  <a:schemeClr val="bg1"/>
                </a:solidFill>
              </a:rPr>
              <a:t>v</a:t>
            </a:r>
            <a:r>
              <a:rPr lang="en-US" sz="2600" b="1" baseline="-25000" dirty="0" err="1">
                <a:solidFill>
                  <a:schemeClr val="bg1"/>
                </a:solidFill>
              </a:rPr>
              <a:t>t</a:t>
            </a:r>
            <a:r>
              <a:rPr lang="en-US" sz="2600" dirty="0" err="1">
                <a:solidFill>
                  <a:schemeClr val="bg1"/>
                </a:solidFill>
              </a:rPr>
              <a:t>∼MVN</a:t>
            </a:r>
            <a:r>
              <a:rPr lang="en-US" sz="2600" dirty="0">
                <a:solidFill>
                  <a:schemeClr val="bg1"/>
                </a:solidFill>
              </a:rPr>
              <a:t>(0,</a:t>
            </a:r>
            <a:r>
              <a:rPr lang="en-US" sz="2600" b="1" dirty="0">
                <a:solidFill>
                  <a:schemeClr val="bg1"/>
                </a:solidFill>
              </a:rPr>
              <a:t>R</a:t>
            </a:r>
            <a:r>
              <a:rPr lang="en-US" sz="2600" dirty="0">
                <a:solidFill>
                  <a:schemeClr val="bg1"/>
                </a:solidFill>
              </a:rPr>
              <a:t>)</a:t>
            </a:r>
          </a:p>
          <a:p>
            <a:pPr algn="ctr"/>
            <a:endParaRPr lang="en-US" sz="26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bg1"/>
                </a:solidFill>
              </a:rPr>
              <a:t>		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5130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DFD179C5-A645-9742-2820-06C8672E19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E50BE27-2016-B8D2-2FBD-8C34D39E2D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82DF907-7CBA-20B4-96C1-DAAE2894B26F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D840F7E-FD94-4B4C-078C-F44B5C8F0334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2E2DEFC9-6B7E-79EF-5BE6-B708A8BAD959}"/>
              </a:ext>
            </a:extLst>
          </p:cNvPr>
          <p:cNvSpPr txBox="1">
            <a:spLocks/>
          </p:cNvSpPr>
          <p:nvPr/>
        </p:nvSpPr>
        <p:spPr>
          <a:xfrm>
            <a:off x="754152" y="2078026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Why salmon are important?</a:t>
            </a:r>
          </a:p>
        </p:txBody>
      </p:sp>
      <p:sp>
        <p:nvSpPr>
          <p:cNvPr id="8" name="Google Shape;93;p19">
            <a:extLst>
              <a:ext uri="{FF2B5EF4-FFF2-40B4-BE49-F238E27FC236}">
                <a16:creationId xmlns:a16="http://schemas.microsoft.com/office/drawing/2014/main" id="{192CF1F8-36F4-3191-B350-E4ACBC7D723F}"/>
              </a:ext>
            </a:extLst>
          </p:cNvPr>
          <p:cNvSpPr txBox="1">
            <a:spLocks/>
          </p:cNvSpPr>
          <p:nvPr/>
        </p:nvSpPr>
        <p:spPr>
          <a:xfrm>
            <a:off x="311700" y="1152475"/>
            <a:ext cx="5041057" cy="3416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endParaRPr lang="en-US" sz="1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799770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113A6FB6-8A09-A53F-5CCD-275450BFC9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F22BDA-B4F9-4406-16D4-8CC2019B27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5F25AB3-0F63-1A27-BDDC-D9C2D5AC8C3F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F2E005F-AEB6-F00B-E6E1-557613ADEF80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375D2F95-478B-52F1-C59F-EC3C887166F3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Modeling approach</a:t>
            </a:r>
          </a:p>
        </p:txBody>
      </p:sp>
      <p:sp>
        <p:nvSpPr>
          <p:cNvPr id="8" name="Google Shape;93;p19">
            <a:extLst>
              <a:ext uri="{FF2B5EF4-FFF2-40B4-BE49-F238E27FC236}">
                <a16:creationId xmlns:a16="http://schemas.microsoft.com/office/drawing/2014/main" id="{A22F183A-28ED-9C8F-76BF-CD2BFF018075}"/>
              </a:ext>
            </a:extLst>
          </p:cNvPr>
          <p:cNvSpPr txBox="1">
            <a:spLocks/>
          </p:cNvSpPr>
          <p:nvPr/>
        </p:nvSpPr>
        <p:spPr>
          <a:xfrm>
            <a:off x="311700" y="1152474"/>
            <a:ext cx="8014153" cy="388375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MARSS models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	Underlying state/process equation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	</a:t>
            </a:r>
          </a:p>
          <a:p>
            <a:pPr algn="ctr"/>
            <a:r>
              <a:rPr lang="en-US" sz="2600" b="1" dirty="0" err="1">
                <a:solidFill>
                  <a:schemeClr val="bg1"/>
                </a:solidFill>
              </a:rPr>
              <a:t>x</a:t>
            </a:r>
            <a:r>
              <a:rPr lang="en-US" sz="2600" b="1" baseline="-25000" dirty="0" err="1">
                <a:solidFill>
                  <a:schemeClr val="bg1"/>
                </a:solidFill>
              </a:rPr>
              <a:t>t</a:t>
            </a:r>
            <a:r>
              <a:rPr lang="en-US" sz="2600" dirty="0">
                <a:solidFill>
                  <a:schemeClr val="bg1"/>
                </a:solidFill>
              </a:rPr>
              <a:t> = </a:t>
            </a:r>
            <a:r>
              <a:rPr lang="en-US" sz="2600" b="1" dirty="0">
                <a:solidFill>
                  <a:schemeClr val="bg1"/>
                </a:solidFill>
              </a:rPr>
              <a:t>Bx</a:t>
            </a:r>
            <a:r>
              <a:rPr lang="en-US" sz="2600" b="1" baseline="-25000" dirty="0">
                <a:solidFill>
                  <a:schemeClr val="bg1"/>
                </a:solidFill>
              </a:rPr>
              <a:t>t−1</a:t>
            </a:r>
            <a:r>
              <a:rPr lang="en-US" sz="2600" dirty="0">
                <a:solidFill>
                  <a:schemeClr val="bg1"/>
                </a:solidFill>
              </a:rPr>
              <a:t> + </a:t>
            </a:r>
            <a:r>
              <a:rPr lang="en-US" sz="2600" b="1" dirty="0">
                <a:solidFill>
                  <a:schemeClr val="bg1"/>
                </a:solidFill>
              </a:rPr>
              <a:t>u</a:t>
            </a:r>
            <a:r>
              <a:rPr lang="en-US" sz="2600" dirty="0">
                <a:solidFill>
                  <a:schemeClr val="bg1"/>
                </a:solidFill>
              </a:rPr>
              <a:t> + </a:t>
            </a:r>
            <a:r>
              <a:rPr lang="en-US" sz="2600" b="1" dirty="0" err="1">
                <a:solidFill>
                  <a:schemeClr val="bg1"/>
                </a:solidFill>
              </a:rPr>
              <a:t>w</a:t>
            </a:r>
            <a:r>
              <a:rPr lang="en-US" sz="2600" b="1" baseline="-25000" dirty="0" err="1">
                <a:solidFill>
                  <a:schemeClr val="bg1"/>
                </a:solidFill>
              </a:rPr>
              <a:t>t</a:t>
            </a:r>
            <a:r>
              <a:rPr lang="en-US" sz="2600" dirty="0">
                <a:solidFill>
                  <a:schemeClr val="bg1"/>
                </a:solidFill>
              </a:rPr>
              <a:t>, where </a:t>
            </a:r>
            <a:r>
              <a:rPr lang="en-US" sz="2600" b="1" dirty="0" err="1">
                <a:solidFill>
                  <a:schemeClr val="bg1"/>
                </a:solidFill>
              </a:rPr>
              <a:t>w</a:t>
            </a:r>
            <a:r>
              <a:rPr lang="en-US" sz="2600" b="1" baseline="-25000" dirty="0" err="1">
                <a:solidFill>
                  <a:schemeClr val="bg1"/>
                </a:solidFill>
              </a:rPr>
              <a:t>t</a:t>
            </a:r>
            <a:r>
              <a:rPr lang="en-US" sz="2600" dirty="0" err="1">
                <a:solidFill>
                  <a:schemeClr val="bg1"/>
                </a:solidFill>
              </a:rPr>
              <a:t>∼MVN</a:t>
            </a:r>
            <a:r>
              <a:rPr lang="en-US" sz="2600" dirty="0">
                <a:solidFill>
                  <a:schemeClr val="bg1"/>
                </a:solidFill>
              </a:rPr>
              <a:t>(0,</a:t>
            </a:r>
            <a:r>
              <a:rPr lang="en-US" sz="2600" b="1" dirty="0">
                <a:solidFill>
                  <a:schemeClr val="bg1"/>
                </a:solidFill>
              </a:rPr>
              <a:t>Q</a:t>
            </a:r>
            <a:r>
              <a:rPr lang="en-US" sz="2600" dirty="0">
                <a:solidFill>
                  <a:schemeClr val="bg1"/>
                </a:solidFill>
              </a:rPr>
              <a:t>)</a:t>
            </a:r>
          </a:p>
          <a:p>
            <a:pPr algn="ctr"/>
            <a:r>
              <a:rPr lang="en-US" sz="2600" b="1" dirty="0" err="1">
                <a:solidFill>
                  <a:schemeClr val="tx1">
                    <a:lumMod val="65000"/>
                  </a:schemeClr>
                </a:solidFill>
              </a:rPr>
              <a:t>y</a:t>
            </a:r>
            <a:r>
              <a:rPr lang="en-US" sz="2600" b="1" baseline="-25000" dirty="0" err="1">
                <a:solidFill>
                  <a:schemeClr val="tx1">
                    <a:lumMod val="65000"/>
                  </a:schemeClr>
                </a:solidFill>
              </a:rPr>
              <a:t>t</a:t>
            </a:r>
            <a:r>
              <a:rPr lang="en-US" sz="2600" dirty="0">
                <a:solidFill>
                  <a:schemeClr val="tx1">
                    <a:lumMod val="65000"/>
                  </a:schemeClr>
                </a:solidFill>
              </a:rPr>
              <a:t> = </a:t>
            </a:r>
            <a:r>
              <a:rPr lang="en-US" sz="2600" b="1" dirty="0" err="1">
                <a:solidFill>
                  <a:schemeClr val="tx1">
                    <a:lumMod val="65000"/>
                  </a:schemeClr>
                </a:solidFill>
              </a:rPr>
              <a:t>Zx</a:t>
            </a:r>
            <a:r>
              <a:rPr lang="en-US" sz="2600" b="1" baseline="-25000" dirty="0" err="1">
                <a:solidFill>
                  <a:schemeClr val="tx1">
                    <a:lumMod val="65000"/>
                  </a:schemeClr>
                </a:solidFill>
              </a:rPr>
              <a:t>t</a:t>
            </a:r>
            <a:r>
              <a:rPr lang="en-US" sz="2600" dirty="0">
                <a:solidFill>
                  <a:schemeClr val="tx1">
                    <a:lumMod val="65000"/>
                  </a:schemeClr>
                </a:solidFill>
              </a:rPr>
              <a:t> + </a:t>
            </a:r>
            <a:r>
              <a:rPr lang="en-US" sz="2600" b="1" dirty="0">
                <a:solidFill>
                  <a:schemeClr val="tx1">
                    <a:lumMod val="65000"/>
                  </a:schemeClr>
                </a:solidFill>
              </a:rPr>
              <a:t>a</a:t>
            </a:r>
            <a:r>
              <a:rPr lang="en-US" sz="2600" dirty="0">
                <a:solidFill>
                  <a:schemeClr val="tx1">
                    <a:lumMod val="65000"/>
                  </a:schemeClr>
                </a:solidFill>
              </a:rPr>
              <a:t> + </a:t>
            </a:r>
            <a:r>
              <a:rPr lang="en-US" sz="2600" b="1" dirty="0" err="1">
                <a:solidFill>
                  <a:schemeClr val="tx1">
                    <a:lumMod val="65000"/>
                  </a:schemeClr>
                </a:solidFill>
              </a:rPr>
              <a:t>v</a:t>
            </a:r>
            <a:r>
              <a:rPr lang="en-US" sz="2600" b="1" baseline="-25000" dirty="0" err="1">
                <a:solidFill>
                  <a:schemeClr val="tx1">
                    <a:lumMod val="65000"/>
                  </a:schemeClr>
                </a:solidFill>
              </a:rPr>
              <a:t>t</a:t>
            </a:r>
            <a:r>
              <a:rPr lang="en-US" sz="2600" dirty="0">
                <a:solidFill>
                  <a:schemeClr val="tx1">
                    <a:lumMod val="65000"/>
                  </a:schemeClr>
                </a:solidFill>
              </a:rPr>
              <a:t>, where </a:t>
            </a:r>
            <a:r>
              <a:rPr lang="en-US" sz="2600" b="1" dirty="0" err="1">
                <a:solidFill>
                  <a:schemeClr val="tx1">
                    <a:lumMod val="65000"/>
                  </a:schemeClr>
                </a:solidFill>
              </a:rPr>
              <a:t>v</a:t>
            </a:r>
            <a:r>
              <a:rPr lang="en-US" sz="2600" b="1" baseline="-25000" dirty="0" err="1">
                <a:solidFill>
                  <a:schemeClr val="tx1">
                    <a:lumMod val="65000"/>
                  </a:schemeClr>
                </a:solidFill>
              </a:rPr>
              <a:t>t</a:t>
            </a:r>
            <a:r>
              <a:rPr lang="en-US" sz="2600" dirty="0" err="1">
                <a:solidFill>
                  <a:schemeClr val="tx1">
                    <a:lumMod val="65000"/>
                  </a:schemeClr>
                </a:solidFill>
              </a:rPr>
              <a:t>∼MVN</a:t>
            </a:r>
            <a:r>
              <a:rPr lang="en-US" sz="2600" dirty="0">
                <a:solidFill>
                  <a:schemeClr val="tx1">
                    <a:lumMod val="65000"/>
                  </a:schemeClr>
                </a:solidFill>
              </a:rPr>
              <a:t>(0,</a:t>
            </a:r>
            <a:r>
              <a:rPr lang="en-US" sz="2600" b="1" dirty="0">
                <a:solidFill>
                  <a:schemeClr val="tx1">
                    <a:lumMod val="65000"/>
                  </a:schemeClr>
                </a:solidFill>
              </a:rPr>
              <a:t>R</a:t>
            </a:r>
            <a:r>
              <a:rPr lang="en-US" sz="2600" dirty="0">
                <a:solidFill>
                  <a:schemeClr val="tx1">
                    <a:lumMod val="65000"/>
                  </a:schemeClr>
                </a:solidFill>
              </a:rPr>
              <a:t>)</a:t>
            </a:r>
          </a:p>
          <a:p>
            <a:pPr algn="ctr"/>
            <a:endParaRPr lang="en-US" sz="26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bg1"/>
                </a:solidFill>
              </a:rPr>
              <a:t>		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69960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30E19F94-B4A0-79C6-6CB1-4CD44C52F5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3575E8E-C086-E4FF-AA48-6A95CAF5D6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2093DE2-1C32-4C4E-E2E8-1DE8E6766F13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E081EED-D484-6ECD-6583-0764DFB741FC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ABD0DD75-8D71-4AAC-6DF7-4ADB10012E0F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Modeling approach</a:t>
            </a:r>
          </a:p>
        </p:txBody>
      </p:sp>
      <p:sp>
        <p:nvSpPr>
          <p:cNvPr id="8" name="Google Shape;93;p19">
            <a:extLst>
              <a:ext uri="{FF2B5EF4-FFF2-40B4-BE49-F238E27FC236}">
                <a16:creationId xmlns:a16="http://schemas.microsoft.com/office/drawing/2014/main" id="{030CDE44-F033-03FA-72F9-28FF02D8FD2C}"/>
              </a:ext>
            </a:extLst>
          </p:cNvPr>
          <p:cNvSpPr txBox="1">
            <a:spLocks/>
          </p:cNvSpPr>
          <p:nvPr/>
        </p:nvSpPr>
        <p:spPr>
          <a:xfrm>
            <a:off x="311700" y="1152474"/>
            <a:ext cx="8014153" cy="4478623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MARSS models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	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	</a:t>
            </a:r>
          </a:p>
          <a:p>
            <a:pPr algn="ctr"/>
            <a:r>
              <a:rPr lang="en-US" sz="2600" b="1" dirty="0" err="1">
                <a:solidFill>
                  <a:schemeClr val="bg1"/>
                </a:solidFill>
              </a:rPr>
              <a:t>x</a:t>
            </a:r>
            <a:r>
              <a:rPr lang="en-US" sz="2600" b="1" baseline="-25000" dirty="0" err="1">
                <a:solidFill>
                  <a:schemeClr val="bg1"/>
                </a:solidFill>
              </a:rPr>
              <a:t>t</a:t>
            </a:r>
            <a:r>
              <a:rPr lang="en-US" sz="2600" dirty="0">
                <a:solidFill>
                  <a:schemeClr val="bg1"/>
                </a:solidFill>
              </a:rPr>
              <a:t> = </a:t>
            </a:r>
            <a:r>
              <a:rPr lang="en-US" sz="2600" b="1" dirty="0">
                <a:solidFill>
                  <a:schemeClr val="bg1"/>
                </a:solidFill>
              </a:rPr>
              <a:t>Bx</a:t>
            </a:r>
            <a:r>
              <a:rPr lang="en-US" sz="2600" b="1" baseline="-25000" dirty="0">
                <a:solidFill>
                  <a:schemeClr val="bg1"/>
                </a:solidFill>
              </a:rPr>
              <a:t>t−1</a:t>
            </a:r>
            <a:r>
              <a:rPr lang="en-US" sz="2600" dirty="0">
                <a:solidFill>
                  <a:schemeClr val="bg1"/>
                </a:solidFill>
              </a:rPr>
              <a:t> + </a:t>
            </a:r>
            <a:r>
              <a:rPr lang="en-US" sz="2600" b="1" dirty="0">
                <a:solidFill>
                  <a:schemeClr val="bg1"/>
                </a:solidFill>
              </a:rPr>
              <a:t>u</a:t>
            </a:r>
            <a:r>
              <a:rPr lang="en-US" sz="2600" dirty="0">
                <a:solidFill>
                  <a:schemeClr val="bg1"/>
                </a:solidFill>
              </a:rPr>
              <a:t> + </a:t>
            </a:r>
            <a:r>
              <a:rPr lang="en-US" sz="2600" b="1" dirty="0" err="1">
                <a:solidFill>
                  <a:schemeClr val="bg1"/>
                </a:solidFill>
              </a:rPr>
              <a:t>w</a:t>
            </a:r>
            <a:r>
              <a:rPr lang="en-US" sz="2600" b="1" baseline="-25000" dirty="0" err="1">
                <a:solidFill>
                  <a:schemeClr val="bg1"/>
                </a:solidFill>
              </a:rPr>
              <a:t>t</a:t>
            </a:r>
            <a:r>
              <a:rPr lang="en-US" sz="2600" dirty="0">
                <a:solidFill>
                  <a:schemeClr val="bg1"/>
                </a:solidFill>
              </a:rPr>
              <a:t>, where </a:t>
            </a:r>
            <a:r>
              <a:rPr lang="en-US" sz="2600" b="1" dirty="0" err="1">
                <a:solidFill>
                  <a:schemeClr val="bg1"/>
                </a:solidFill>
              </a:rPr>
              <a:t>w</a:t>
            </a:r>
            <a:r>
              <a:rPr lang="en-US" sz="2600" b="1" baseline="-25000" dirty="0" err="1">
                <a:solidFill>
                  <a:schemeClr val="bg1"/>
                </a:solidFill>
              </a:rPr>
              <a:t>t</a:t>
            </a:r>
            <a:r>
              <a:rPr lang="en-US" sz="2600" dirty="0" err="1">
                <a:solidFill>
                  <a:schemeClr val="bg1"/>
                </a:solidFill>
              </a:rPr>
              <a:t>∼MVN</a:t>
            </a:r>
            <a:r>
              <a:rPr lang="en-US" sz="2600" dirty="0">
                <a:solidFill>
                  <a:schemeClr val="bg1"/>
                </a:solidFill>
              </a:rPr>
              <a:t>(0,</a:t>
            </a:r>
            <a:r>
              <a:rPr lang="en-US" sz="2600" b="1" dirty="0">
                <a:solidFill>
                  <a:schemeClr val="bg1"/>
                </a:solidFill>
              </a:rPr>
              <a:t>Q</a:t>
            </a:r>
            <a:r>
              <a:rPr lang="en-US" sz="2600" dirty="0">
                <a:solidFill>
                  <a:schemeClr val="bg1"/>
                </a:solidFill>
              </a:rPr>
              <a:t>)</a:t>
            </a:r>
          </a:p>
          <a:p>
            <a:pPr algn="ctr"/>
            <a:r>
              <a:rPr lang="en-US" sz="2600" b="1" dirty="0" err="1">
                <a:solidFill>
                  <a:schemeClr val="bg1"/>
                </a:solidFill>
              </a:rPr>
              <a:t>y</a:t>
            </a:r>
            <a:r>
              <a:rPr lang="en-US" sz="2600" b="1" baseline="-25000" dirty="0" err="1">
                <a:solidFill>
                  <a:schemeClr val="bg1"/>
                </a:solidFill>
              </a:rPr>
              <a:t>t</a:t>
            </a:r>
            <a:r>
              <a:rPr lang="en-US" sz="2600" dirty="0">
                <a:solidFill>
                  <a:schemeClr val="bg1"/>
                </a:solidFill>
              </a:rPr>
              <a:t> = </a:t>
            </a:r>
            <a:r>
              <a:rPr lang="en-US" sz="2600" b="1" dirty="0" err="1">
                <a:solidFill>
                  <a:schemeClr val="bg1"/>
                </a:solidFill>
              </a:rPr>
              <a:t>Zx</a:t>
            </a:r>
            <a:r>
              <a:rPr lang="en-US" sz="2600" b="1" baseline="-25000" dirty="0" err="1">
                <a:solidFill>
                  <a:schemeClr val="bg1"/>
                </a:solidFill>
              </a:rPr>
              <a:t>t</a:t>
            </a:r>
            <a:r>
              <a:rPr lang="en-US" sz="2600" dirty="0">
                <a:solidFill>
                  <a:schemeClr val="bg1"/>
                </a:solidFill>
              </a:rPr>
              <a:t> + </a:t>
            </a:r>
            <a:r>
              <a:rPr lang="en-US" sz="2600" b="1" dirty="0">
                <a:solidFill>
                  <a:schemeClr val="bg1"/>
                </a:solidFill>
              </a:rPr>
              <a:t>a</a:t>
            </a:r>
            <a:r>
              <a:rPr lang="en-US" sz="2600" dirty="0">
                <a:solidFill>
                  <a:schemeClr val="bg1"/>
                </a:solidFill>
              </a:rPr>
              <a:t> + </a:t>
            </a:r>
            <a:r>
              <a:rPr lang="en-US" sz="2600" b="1" dirty="0" err="1">
                <a:solidFill>
                  <a:schemeClr val="bg1"/>
                </a:solidFill>
              </a:rPr>
              <a:t>v</a:t>
            </a:r>
            <a:r>
              <a:rPr lang="en-US" sz="2600" b="1" baseline="-25000" dirty="0" err="1">
                <a:solidFill>
                  <a:schemeClr val="bg1"/>
                </a:solidFill>
              </a:rPr>
              <a:t>t</a:t>
            </a:r>
            <a:r>
              <a:rPr lang="en-US" sz="2600" dirty="0">
                <a:solidFill>
                  <a:schemeClr val="bg1"/>
                </a:solidFill>
              </a:rPr>
              <a:t>, where </a:t>
            </a:r>
            <a:r>
              <a:rPr lang="en-US" sz="2600" b="1" dirty="0" err="1">
                <a:solidFill>
                  <a:schemeClr val="bg1"/>
                </a:solidFill>
              </a:rPr>
              <a:t>v</a:t>
            </a:r>
            <a:r>
              <a:rPr lang="en-US" sz="2600" b="1" baseline="-25000" dirty="0" err="1">
                <a:solidFill>
                  <a:schemeClr val="bg1"/>
                </a:solidFill>
              </a:rPr>
              <a:t>t</a:t>
            </a:r>
            <a:r>
              <a:rPr lang="en-US" sz="2600" dirty="0" err="1">
                <a:solidFill>
                  <a:schemeClr val="bg1"/>
                </a:solidFill>
              </a:rPr>
              <a:t>∼MVN</a:t>
            </a:r>
            <a:r>
              <a:rPr lang="en-US" sz="2600" dirty="0">
                <a:solidFill>
                  <a:schemeClr val="bg1"/>
                </a:solidFill>
              </a:rPr>
              <a:t>(0,</a:t>
            </a:r>
            <a:r>
              <a:rPr lang="en-US" sz="2600" b="1" dirty="0">
                <a:solidFill>
                  <a:schemeClr val="bg1"/>
                </a:solidFill>
              </a:rPr>
              <a:t>R</a:t>
            </a:r>
            <a:r>
              <a:rPr lang="en-US" sz="2600" dirty="0">
                <a:solidFill>
                  <a:schemeClr val="bg1"/>
                </a:solidFill>
              </a:rPr>
              <a:t>)</a:t>
            </a:r>
          </a:p>
          <a:p>
            <a:pPr algn="ctr"/>
            <a:endParaRPr lang="en-US" sz="2600" dirty="0">
              <a:solidFill>
                <a:schemeClr val="bg1"/>
              </a:solidFill>
            </a:endParaRPr>
          </a:p>
          <a:p>
            <a:r>
              <a:rPr lang="en-US" sz="2600" dirty="0">
                <a:solidFill>
                  <a:schemeClr val="bg1"/>
                </a:solidFill>
              </a:rPr>
              <a:t>Distinguishes variance due to observation error from variation in underlying state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bg1"/>
                </a:solidFill>
              </a:rPr>
              <a:t>		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741757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EEC36050-245A-5AA3-5363-A269ADACF5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8B2ACBC-83F9-D053-D9B1-3BF6A7D883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C538F64-AB23-3509-6143-572B4823AD82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D22F688-E130-96A5-DFDD-638EE28E1BA3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4FA21B7F-F2A9-F846-4B96-805C1BA1161A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Modeling approach</a:t>
            </a:r>
          </a:p>
        </p:txBody>
      </p:sp>
      <p:sp>
        <p:nvSpPr>
          <p:cNvPr id="8" name="Google Shape;93;p19">
            <a:extLst>
              <a:ext uri="{FF2B5EF4-FFF2-40B4-BE49-F238E27FC236}">
                <a16:creationId xmlns:a16="http://schemas.microsoft.com/office/drawing/2014/main" id="{C8E8D7E9-40FC-6E9F-D674-C0096EE49B7B}"/>
              </a:ext>
            </a:extLst>
          </p:cNvPr>
          <p:cNvSpPr txBox="1">
            <a:spLocks/>
          </p:cNvSpPr>
          <p:nvPr/>
        </p:nvSpPr>
        <p:spPr>
          <a:xfrm>
            <a:off x="311700" y="1152474"/>
            <a:ext cx="8014153" cy="388375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What am I concerned with?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	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2600" dirty="0">
              <a:solidFill>
                <a:schemeClr val="bg1"/>
              </a:solidFill>
            </a:endParaRPr>
          </a:p>
          <a:p>
            <a:pPr algn="ctr"/>
            <a:r>
              <a:rPr lang="en-US" sz="2600" b="1" dirty="0" err="1">
                <a:solidFill>
                  <a:schemeClr val="bg1">
                    <a:lumMod val="95000"/>
                    <a:lumOff val="5000"/>
                  </a:schemeClr>
                </a:solidFill>
              </a:rPr>
              <a:t>x</a:t>
            </a:r>
            <a:r>
              <a:rPr lang="en-US" sz="2600" b="1" baseline="-25000" dirty="0" err="1">
                <a:solidFill>
                  <a:schemeClr val="bg1">
                    <a:lumMod val="95000"/>
                    <a:lumOff val="5000"/>
                  </a:schemeClr>
                </a:solidFill>
              </a:rPr>
              <a:t>t</a:t>
            </a:r>
            <a:r>
              <a:rPr lang="en-US" sz="26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 = </a:t>
            </a:r>
            <a:r>
              <a:rPr lang="en-US" sz="2600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Bx</a:t>
            </a:r>
            <a:r>
              <a:rPr lang="en-US" sz="2600" b="1" baseline="-250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t−1</a:t>
            </a:r>
            <a:r>
              <a:rPr lang="en-US" sz="26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 + </a:t>
            </a:r>
            <a:r>
              <a:rPr lang="en-US" sz="2600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u</a:t>
            </a:r>
            <a:r>
              <a:rPr lang="en-US" sz="26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 + </a:t>
            </a:r>
            <a:r>
              <a:rPr lang="en-US" sz="2600" b="1" dirty="0" err="1">
                <a:solidFill>
                  <a:schemeClr val="bg1">
                    <a:lumMod val="95000"/>
                    <a:lumOff val="5000"/>
                  </a:schemeClr>
                </a:solidFill>
              </a:rPr>
              <a:t>w</a:t>
            </a:r>
            <a:r>
              <a:rPr lang="en-US" sz="2600" b="1" baseline="-25000" dirty="0" err="1">
                <a:solidFill>
                  <a:schemeClr val="bg1">
                    <a:lumMod val="95000"/>
                    <a:lumOff val="5000"/>
                  </a:schemeClr>
                </a:solidFill>
              </a:rPr>
              <a:t>t</a:t>
            </a:r>
            <a:r>
              <a:rPr lang="en-US" sz="26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, where </a:t>
            </a:r>
            <a:r>
              <a:rPr lang="en-US" sz="2600" b="1" dirty="0" err="1">
                <a:solidFill>
                  <a:schemeClr val="bg1">
                    <a:lumMod val="95000"/>
                    <a:lumOff val="5000"/>
                  </a:schemeClr>
                </a:solidFill>
              </a:rPr>
              <a:t>w</a:t>
            </a:r>
            <a:r>
              <a:rPr lang="en-US" sz="2600" b="1" baseline="-25000" dirty="0" err="1">
                <a:solidFill>
                  <a:schemeClr val="bg1">
                    <a:lumMod val="95000"/>
                    <a:lumOff val="5000"/>
                  </a:schemeClr>
                </a:solidFill>
              </a:rPr>
              <a:t>t</a:t>
            </a:r>
            <a:r>
              <a:rPr lang="en-US" sz="2600" dirty="0" err="1">
                <a:solidFill>
                  <a:schemeClr val="bg1">
                    <a:lumMod val="95000"/>
                    <a:lumOff val="5000"/>
                  </a:schemeClr>
                </a:solidFill>
              </a:rPr>
              <a:t>∼MVN</a:t>
            </a:r>
            <a:r>
              <a:rPr lang="en-US" sz="26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(0,</a:t>
            </a:r>
            <a:r>
              <a:rPr lang="en-US" sz="2600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Q</a:t>
            </a:r>
            <a:r>
              <a:rPr lang="en-US" sz="26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)</a:t>
            </a:r>
          </a:p>
          <a:p>
            <a:pPr algn="ctr"/>
            <a:r>
              <a:rPr lang="en-US" sz="2600" b="1" dirty="0" err="1">
                <a:solidFill>
                  <a:schemeClr val="bg1">
                    <a:lumMod val="95000"/>
                    <a:lumOff val="5000"/>
                  </a:schemeClr>
                </a:solidFill>
              </a:rPr>
              <a:t>y</a:t>
            </a:r>
            <a:r>
              <a:rPr lang="en-US" sz="2600" b="1" baseline="-25000" dirty="0" err="1">
                <a:solidFill>
                  <a:schemeClr val="bg1">
                    <a:lumMod val="95000"/>
                    <a:lumOff val="5000"/>
                  </a:schemeClr>
                </a:solidFill>
              </a:rPr>
              <a:t>t</a:t>
            </a:r>
            <a:r>
              <a:rPr lang="en-US" sz="26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 = </a:t>
            </a:r>
            <a:r>
              <a:rPr lang="en-US" sz="2600" b="1" dirty="0" err="1">
                <a:solidFill>
                  <a:schemeClr val="bg1">
                    <a:lumMod val="95000"/>
                    <a:lumOff val="5000"/>
                  </a:schemeClr>
                </a:solidFill>
              </a:rPr>
              <a:t>Zx</a:t>
            </a:r>
            <a:r>
              <a:rPr lang="en-US" sz="2600" b="1" baseline="-25000" dirty="0" err="1">
                <a:solidFill>
                  <a:schemeClr val="bg1">
                    <a:lumMod val="95000"/>
                    <a:lumOff val="5000"/>
                  </a:schemeClr>
                </a:solidFill>
              </a:rPr>
              <a:t>t</a:t>
            </a:r>
            <a:r>
              <a:rPr lang="en-US" sz="26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 + </a:t>
            </a:r>
            <a:r>
              <a:rPr lang="en-US" sz="2600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a</a:t>
            </a:r>
            <a:r>
              <a:rPr lang="en-US" sz="26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 + </a:t>
            </a:r>
            <a:r>
              <a:rPr lang="en-US" sz="2600" b="1" dirty="0" err="1">
                <a:solidFill>
                  <a:schemeClr val="bg1">
                    <a:lumMod val="95000"/>
                    <a:lumOff val="5000"/>
                  </a:schemeClr>
                </a:solidFill>
              </a:rPr>
              <a:t>v</a:t>
            </a:r>
            <a:r>
              <a:rPr lang="en-US" sz="2600" b="1" baseline="-25000" dirty="0" err="1">
                <a:solidFill>
                  <a:schemeClr val="bg1">
                    <a:lumMod val="95000"/>
                    <a:lumOff val="5000"/>
                  </a:schemeClr>
                </a:solidFill>
              </a:rPr>
              <a:t>t</a:t>
            </a:r>
            <a:r>
              <a:rPr lang="en-US" sz="26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, where </a:t>
            </a:r>
            <a:r>
              <a:rPr lang="en-US" sz="2600" b="1" dirty="0" err="1">
                <a:solidFill>
                  <a:schemeClr val="bg1">
                    <a:lumMod val="95000"/>
                    <a:lumOff val="5000"/>
                  </a:schemeClr>
                </a:solidFill>
              </a:rPr>
              <a:t>v</a:t>
            </a:r>
            <a:r>
              <a:rPr lang="en-US" sz="2600" b="1" baseline="-25000" dirty="0" err="1">
                <a:solidFill>
                  <a:schemeClr val="bg1">
                    <a:lumMod val="95000"/>
                    <a:lumOff val="5000"/>
                  </a:schemeClr>
                </a:solidFill>
              </a:rPr>
              <a:t>t</a:t>
            </a:r>
            <a:r>
              <a:rPr lang="en-US" sz="2600" dirty="0" err="1">
                <a:solidFill>
                  <a:schemeClr val="bg1">
                    <a:lumMod val="95000"/>
                    <a:lumOff val="5000"/>
                  </a:schemeClr>
                </a:solidFill>
              </a:rPr>
              <a:t>∼MVN</a:t>
            </a:r>
            <a:r>
              <a:rPr lang="en-US" sz="26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(0,</a:t>
            </a:r>
            <a:r>
              <a:rPr lang="en-US" sz="2600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R</a:t>
            </a:r>
            <a:r>
              <a:rPr lang="en-US" sz="26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)</a:t>
            </a:r>
          </a:p>
          <a:p>
            <a:pPr algn="ctr"/>
            <a:endParaRPr lang="en-US" sz="26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bg1"/>
                </a:solidFill>
              </a:rPr>
              <a:t>		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549919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8ECF52C8-CCA0-FDAF-D57C-D0876D15D7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92665A4-9082-B515-24D4-F1342DD556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8514368-F8EE-2378-7828-C5A7FBD42E53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55F2D05-0E79-899B-35CF-C4136EDE55E3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9AA09396-F1FB-0E86-A87C-6DAE10BD90AA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Modeling approach</a:t>
            </a:r>
          </a:p>
        </p:txBody>
      </p:sp>
      <p:sp>
        <p:nvSpPr>
          <p:cNvPr id="8" name="Google Shape;93;p19">
            <a:extLst>
              <a:ext uri="{FF2B5EF4-FFF2-40B4-BE49-F238E27FC236}">
                <a16:creationId xmlns:a16="http://schemas.microsoft.com/office/drawing/2014/main" id="{F028115F-8D43-F19A-CBB4-F4FDF3F3C882}"/>
              </a:ext>
            </a:extLst>
          </p:cNvPr>
          <p:cNvSpPr txBox="1">
            <a:spLocks/>
          </p:cNvSpPr>
          <p:nvPr/>
        </p:nvSpPr>
        <p:spPr>
          <a:xfrm>
            <a:off x="311700" y="1152474"/>
            <a:ext cx="8014153" cy="4478623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What am I concerned with?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	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	</a:t>
            </a:r>
          </a:p>
          <a:p>
            <a:pPr algn="ctr"/>
            <a:r>
              <a:rPr lang="en-US" sz="2600" b="1" dirty="0" err="1">
                <a:solidFill>
                  <a:schemeClr val="tx1">
                    <a:lumMod val="65000"/>
                  </a:schemeClr>
                </a:solidFill>
              </a:rPr>
              <a:t>x</a:t>
            </a:r>
            <a:r>
              <a:rPr lang="en-US" sz="2600" b="1" baseline="-25000" dirty="0" err="1">
                <a:solidFill>
                  <a:schemeClr val="tx1">
                    <a:lumMod val="65000"/>
                  </a:schemeClr>
                </a:solidFill>
              </a:rPr>
              <a:t>t</a:t>
            </a:r>
            <a:r>
              <a:rPr lang="en-US" sz="2600" dirty="0">
                <a:solidFill>
                  <a:schemeClr val="tx1">
                    <a:lumMod val="65000"/>
                  </a:schemeClr>
                </a:solidFill>
              </a:rPr>
              <a:t> = </a:t>
            </a:r>
            <a:r>
              <a:rPr lang="en-US" sz="2600" b="1" dirty="0">
                <a:solidFill>
                  <a:schemeClr val="tx1">
                    <a:lumMod val="65000"/>
                  </a:schemeClr>
                </a:solidFill>
              </a:rPr>
              <a:t>Bx</a:t>
            </a:r>
            <a:r>
              <a:rPr lang="en-US" sz="2600" b="1" baseline="-25000" dirty="0">
                <a:solidFill>
                  <a:schemeClr val="tx1">
                    <a:lumMod val="65000"/>
                  </a:schemeClr>
                </a:solidFill>
              </a:rPr>
              <a:t>t−1</a:t>
            </a:r>
            <a:r>
              <a:rPr lang="en-US" sz="2600" dirty="0">
                <a:solidFill>
                  <a:schemeClr val="tx1">
                    <a:lumMod val="65000"/>
                  </a:schemeClr>
                </a:solidFill>
              </a:rPr>
              <a:t> + </a:t>
            </a:r>
            <a:r>
              <a:rPr lang="en-US" sz="2600" b="1" dirty="0">
                <a:solidFill>
                  <a:schemeClr val="tx1">
                    <a:lumMod val="65000"/>
                  </a:schemeClr>
                </a:solidFill>
              </a:rPr>
              <a:t>u</a:t>
            </a:r>
            <a:r>
              <a:rPr lang="en-US" sz="2600" dirty="0">
                <a:solidFill>
                  <a:schemeClr val="tx1">
                    <a:lumMod val="65000"/>
                  </a:schemeClr>
                </a:solidFill>
              </a:rPr>
              <a:t> + </a:t>
            </a:r>
            <a:r>
              <a:rPr lang="en-US" sz="2600" b="1" dirty="0" err="1">
                <a:solidFill>
                  <a:schemeClr val="tx1">
                    <a:lumMod val="65000"/>
                  </a:schemeClr>
                </a:solidFill>
              </a:rPr>
              <a:t>w</a:t>
            </a:r>
            <a:r>
              <a:rPr lang="en-US" sz="2600" b="1" baseline="-25000" dirty="0" err="1">
                <a:solidFill>
                  <a:schemeClr val="tx1">
                    <a:lumMod val="65000"/>
                  </a:schemeClr>
                </a:solidFill>
              </a:rPr>
              <a:t>t</a:t>
            </a:r>
            <a:r>
              <a:rPr lang="en-US" sz="2600" dirty="0">
                <a:solidFill>
                  <a:schemeClr val="tx1">
                    <a:lumMod val="65000"/>
                  </a:schemeClr>
                </a:solidFill>
              </a:rPr>
              <a:t>, where </a:t>
            </a:r>
            <a:r>
              <a:rPr lang="en-US" sz="2600" b="1" dirty="0" err="1">
                <a:solidFill>
                  <a:schemeClr val="tx1">
                    <a:lumMod val="65000"/>
                  </a:schemeClr>
                </a:solidFill>
              </a:rPr>
              <a:t>w</a:t>
            </a:r>
            <a:r>
              <a:rPr lang="en-US" sz="2600" b="1" baseline="-25000" dirty="0" err="1">
                <a:solidFill>
                  <a:schemeClr val="tx1">
                    <a:lumMod val="65000"/>
                  </a:schemeClr>
                </a:solidFill>
              </a:rPr>
              <a:t>t</a:t>
            </a:r>
            <a:r>
              <a:rPr lang="en-US" sz="2600" dirty="0" err="1">
                <a:solidFill>
                  <a:schemeClr val="tx1">
                    <a:lumMod val="65000"/>
                  </a:schemeClr>
                </a:solidFill>
              </a:rPr>
              <a:t>∼MVN</a:t>
            </a:r>
            <a:r>
              <a:rPr lang="en-US" sz="2600" dirty="0">
                <a:solidFill>
                  <a:schemeClr val="tx1">
                    <a:lumMod val="65000"/>
                  </a:schemeClr>
                </a:solidFill>
              </a:rPr>
              <a:t>(0,</a:t>
            </a:r>
            <a:r>
              <a:rPr lang="en-US" sz="2600" b="1" dirty="0">
                <a:solidFill>
                  <a:schemeClr val="tx1">
                    <a:lumMod val="65000"/>
                  </a:schemeClr>
                </a:solidFill>
              </a:rPr>
              <a:t>Q</a:t>
            </a:r>
            <a:r>
              <a:rPr lang="en-US" sz="2600" dirty="0">
                <a:solidFill>
                  <a:schemeClr val="tx1">
                    <a:lumMod val="65000"/>
                  </a:schemeClr>
                </a:solidFill>
              </a:rPr>
              <a:t>)</a:t>
            </a:r>
          </a:p>
          <a:p>
            <a:pPr algn="ctr"/>
            <a:r>
              <a:rPr lang="en-US" sz="2600" b="1" dirty="0" err="1">
                <a:solidFill>
                  <a:schemeClr val="tx1">
                    <a:lumMod val="65000"/>
                  </a:schemeClr>
                </a:solidFill>
              </a:rPr>
              <a:t>y</a:t>
            </a:r>
            <a:r>
              <a:rPr lang="en-US" sz="2600" b="1" baseline="-25000" dirty="0" err="1">
                <a:solidFill>
                  <a:schemeClr val="tx1">
                    <a:lumMod val="65000"/>
                  </a:schemeClr>
                </a:solidFill>
              </a:rPr>
              <a:t>t</a:t>
            </a:r>
            <a:r>
              <a:rPr lang="en-US" sz="2600" dirty="0">
                <a:solidFill>
                  <a:schemeClr val="tx1">
                    <a:lumMod val="65000"/>
                  </a:schemeClr>
                </a:solidFill>
              </a:rPr>
              <a:t> = </a:t>
            </a:r>
            <a:r>
              <a:rPr lang="en-US" sz="2600" b="1" dirty="0" err="1">
                <a:solidFill>
                  <a:schemeClr val="tx1">
                    <a:lumMod val="65000"/>
                  </a:schemeClr>
                </a:solidFill>
              </a:rPr>
              <a:t>Zx</a:t>
            </a:r>
            <a:r>
              <a:rPr lang="en-US" sz="2600" b="1" baseline="-25000" dirty="0" err="1">
                <a:solidFill>
                  <a:schemeClr val="tx1">
                    <a:lumMod val="65000"/>
                  </a:schemeClr>
                </a:solidFill>
              </a:rPr>
              <a:t>t</a:t>
            </a:r>
            <a:r>
              <a:rPr lang="en-US" sz="2600" dirty="0">
                <a:solidFill>
                  <a:schemeClr val="tx1">
                    <a:lumMod val="65000"/>
                  </a:schemeClr>
                </a:solidFill>
              </a:rPr>
              <a:t> + </a:t>
            </a:r>
            <a:r>
              <a:rPr lang="en-US" sz="2600" b="1" dirty="0">
                <a:solidFill>
                  <a:schemeClr val="bg1"/>
                </a:solidFill>
              </a:rPr>
              <a:t>a</a:t>
            </a:r>
            <a:r>
              <a:rPr lang="en-US" sz="2600" dirty="0">
                <a:solidFill>
                  <a:schemeClr val="bg1"/>
                </a:solidFill>
              </a:rPr>
              <a:t> </a:t>
            </a:r>
            <a:r>
              <a:rPr lang="en-US" sz="2600" dirty="0">
                <a:solidFill>
                  <a:schemeClr val="tx1">
                    <a:lumMod val="65000"/>
                  </a:schemeClr>
                </a:solidFill>
              </a:rPr>
              <a:t>+ </a:t>
            </a:r>
            <a:r>
              <a:rPr lang="en-US" sz="2600" b="1" dirty="0" err="1">
                <a:solidFill>
                  <a:schemeClr val="tx1">
                    <a:lumMod val="65000"/>
                  </a:schemeClr>
                </a:solidFill>
              </a:rPr>
              <a:t>v</a:t>
            </a:r>
            <a:r>
              <a:rPr lang="en-US" sz="2600" b="1" baseline="-25000" dirty="0" err="1">
                <a:solidFill>
                  <a:schemeClr val="tx1">
                    <a:lumMod val="65000"/>
                  </a:schemeClr>
                </a:solidFill>
              </a:rPr>
              <a:t>t</a:t>
            </a:r>
            <a:r>
              <a:rPr lang="en-US" sz="2600" dirty="0">
                <a:solidFill>
                  <a:schemeClr val="tx1">
                    <a:lumMod val="65000"/>
                  </a:schemeClr>
                </a:solidFill>
              </a:rPr>
              <a:t>, where </a:t>
            </a:r>
            <a:r>
              <a:rPr lang="en-US" sz="2600" b="1" dirty="0" err="1">
                <a:solidFill>
                  <a:schemeClr val="tx1">
                    <a:lumMod val="65000"/>
                  </a:schemeClr>
                </a:solidFill>
              </a:rPr>
              <a:t>v</a:t>
            </a:r>
            <a:r>
              <a:rPr lang="en-US" sz="2600" b="1" baseline="-25000" dirty="0" err="1">
                <a:solidFill>
                  <a:schemeClr val="tx1">
                    <a:lumMod val="65000"/>
                  </a:schemeClr>
                </a:solidFill>
              </a:rPr>
              <a:t>t</a:t>
            </a:r>
            <a:r>
              <a:rPr lang="en-US" sz="2600" dirty="0" err="1">
                <a:solidFill>
                  <a:schemeClr val="tx1">
                    <a:lumMod val="65000"/>
                  </a:schemeClr>
                </a:solidFill>
              </a:rPr>
              <a:t>∼MVN</a:t>
            </a:r>
            <a:r>
              <a:rPr lang="en-US" sz="2600" dirty="0">
                <a:solidFill>
                  <a:schemeClr val="tx1">
                    <a:lumMod val="65000"/>
                  </a:schemeClr>
                </a:solidFill>
              </a:rPr>
              <a:t>(0,</a:t>
            </a:r>
            <a:r>
              <a:rPr lang="en-US" sz="2600" b="1" dirty="0">
                <a:solidFill>
                  <a:schemeClr val="bg1"/>
                </a:solidFill>
              </a:rPr>
              <a:t>R</a:t>
            </a:r>
            <a:r>
              <a:rPr lang="en-US" sz="2600" dirty="0">
                <a:solidFill>
                  <a:schemeClr val="tx1">
                    <a:lumMod val="65000"/>
                  </a:schemeClr>
                </a:solidFill>
              </a:rPr>
              <a:t>)</a:t>
            </a:r>
          </a:p>
          <a:p>
            <a:pPr algn="ctr"/>
            <a:endParaRPr lang="en-US" sz="2600" dirty="0">
              <a:solidFill>
                <a:schemeClr val="bg1"/>
              </a:solidFill>
            </a:endParaRPr>
          </a:p>
          <a:p>
            <a:r>
              <a:rPr lang="en-US" sz="2600" dirty="0">
                <a:solidFill>
                  <a:schemeClr val="bg1"/>
                </a:solidFill>
              </a:rPr>
              <a:t>I am interested in observation bias (</a:t>
            </a:r>
            <a:r>
              <a:rPr lang="en-US" sz="2600" b="1" dirty="0">
                <a:solidFill>
                  <a:schemeClr val="bg1"/>
                </a:solidFill>
              </a:rPr>
              <a:t>a</a:t>
            </a:r>
            <a:r>
              <a:rPr lang="en-US" sz="2600" dirty="0">
                <a:solidFill>
                  <a:schemeClr val="bg1"/>
                </a:solidFill>
              </a:rPr>
              <a:t>) and observation variance (</a:t>
            </a:r>
            <a:r>
              <a:rPr lang="en-US" sz="2600" b="1" dirty="0">
                <a:solidFill>
                  <a:schemeClr val="bg1"/>
                </a:solidFill>
              </a:rPr>
              <a:t>R</a:t>
            </a:r>
            <a:r>
              <a:rPr lang="en-US" sz="2600" dirty="0">
                <a:solidFill>
                  <a:schemeClr val="bg1"/>
                </a:solidFill>
              </a:rPr>
              <a:t>)</a:t>
            </a:r>
            <a:endParaRPr lang="en-US" sz="18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bg1"/>
                </a:solidFill>
              </a:rPr>
              <a:t>		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626992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3BC54FE9-0E8D-1727-C4E0-9BF7F08174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747E424-2F51-7849-5E8D-AE48FBE737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B5D2F3E-8357-C41C-56B6-BD4680E3D5F3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FDABDC0-4937-3215-B2CC-B6BBC4156CA9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38D57728-DC30-5EA4-A1B8-2D7F710EC39C}"/>
              </a:ext>
            </a:extLst>
          </p:cNvPr>
          <p:cNvSpPr txBox="1">
            <a:spLocks/>
          </p:cNvSpPr>
          <p:nvPr/>
        </p:nvSpPr>
        <p:spPr>
          <a:xfrm>
            <a:off x="311700" y="2118129"/>
            <a:ext cx="7386958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Results</a:t>
            </a:r>
          </a:p>
        </p:txBody>
      </p:sp>
      <p:sp>
        <p:nvSpPr>
          <p:cNvPr id="8" name="Google Shape;93;p19">
            <a:extLst>
              <a:ext uri="{FF2B5EF4-FFF2-40B4-BE49-F238E27FC236}">
                <a16:creationId xmlns:a16="http://schemas.microsoft.com/office/drawing/2014/main" id="{1EDEECD4-49D5-8272-F5B3-04F4B51FD2D2}"/>
              </a:ext>
            </a:extLst>
          </p:cNvPr>
          <p:cNvSpPr txBox="1">
            <a:spLocks/>
          </p:cNvSpPr>
          <p:nvPr/>
        </p:nvSpPr>
        <p:spPr>
          <a:xfrm>
            <a:off x="311700" y="1152475"/>
            <a:ext cx="5041057" cy="3416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endParaRPr lang="en-US" sz="1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409727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0D37509F-361E-3FBD-C562-6FFC73489D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19A815E-242E-E001-5422-2CA439CF6B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56E9C26-6957-D202-2577-5B9CAA9BC302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74CD167-07F9-5BE6-2C42-30B770A062B0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6B5B4526-D8AC-C807-CB94-AF62B2090ADF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Results</a:t>
            </a:r>
          </a:p>
        </p:txBody>
      </p:sp>
      <p:sp>
        <p:nvSpPr>
          <p:cNvPr id="8" name="Google Shape;93;p19">
            <a:extLst>
              <a:ext uri="{FF2B5EF4-FFF2-40B4-BE49-F238E27FC236}">
                <a16:creationId xmlns:a16="http://schemas.microsoft.com/office/drawing/2014/main" id="{D18B9EC3-ECB0-5C7E-5D5B-5A6403A2D037}"/>
              </a:ext>
            </a:extLst>
          </p:cNvPr>
          <p:cNvSpPr txBox="1">
            <a:spLocks/>
          </p:cNvSpPr>
          <p:nvPr/>
        </p:nvSpPr>
        <p:spPr>
          <a:xfrm>
            <a:off x="311700" y="1152474"/>
            <a:ext cx="5196823" cy="2608365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 lnSpcReduction="10000"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Precision (</a:t>
            </a:r>
            <a:r>
              <a:rPr lang="en-US" sz="2600" b="1" dirty="0">
                <a:solidFill>
                  <a:schemeClr val="bg1"/>
                </a:solidFill>
              </a:rPr>
              <a:t>R</a:t>
            </a:r>
            <a:r>
              <a:rPr lang="en-US" sz="2600" dirty="0">
                <a:solidFill>
                  <a:schemeClr val="bg1"/>
                </a:solidFill>
              </a:rPr>
              <a:t>) and bias (</a:t>
            </a:r>
            <a:r>
              <a:rPr lang="en-US" sz="2600" b="1" dirty="0">
                <a:solidFill>
                  <a:schemeClr val="bg1"/>
                </a:solidFill>
              </a:rPr>
              <a:t>a</a:t>
            </a:r>
            <a:r>
              <a:rPr lang="en-US" sz="2600" dirty="0">
                <a:solidFill>
                  <a:schemeClr val="bg1"/>
                </a:solidFill>
              </a:rPr>
              <a:t>) terms estimated for 19 survey methods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26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	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	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bg1"/>
                </a:solidFill>
              </a:rPr>
              <a:t>		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433591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CDA4F599-7409-8C6C-9275-519341E1A2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FACBE82-9F73-617A-96D4-C98F88A852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DB75762-0D62-40A0-F61D-7E6ED62C7094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B780442-8EE1-47E4-E6A8-FE296974B301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65D82E20-D264-83CB-2608-0E22AC90BD31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Results</a:t>
            </a:r>
          </a:p>
        </p:txBody>
      </p:sp>
      <p:sp>
        <p:nvSpPr>
          <p:cNvPr id="8" name="Google Shape;93;p19">
            <a:extLst>
              <a:ext uri="{FF2B5EF4-FFF2-40B4-BE49-F238E27FC236}">
                <a16:creationId xmlns:a16="http://schemas.microsoft.com/office/drawing/2014/main" id="{7FE8E0A8-DE2D-41A0-C99C-C4EA5A1D0486}"/>
              </a:ext>
            </a:extLst>
          </p:cNvPr>
          <p:cNvSpPr txBox="1">
            <a:spLocks/>
          </p:cNvSpPr>
          <p:nvPr/>
        </p:nvSpPr>
        <p:spPr>
          <a:xfrm>
            <a:off x="311700" y="1152474"/>
            <a:ext cx="5196823" cy="3546001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 lnSpcReduction="10000"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Precision (</a:t>
            </a:r>
            <a:r>
              <a:rPr lang="en-US" sz="2600" b="1" dirty="0">
                <a:solidFill>
                  <a:schemeClr val="bg1"/>
                </a:solidFill>
              </a:rPr>
              <a:t>R</a:t>
            </a:r>
            <a:r>
              <a:rPr lang="en-US" sz="2600" dirty="0">
                <a:solidFill>
                  <a:schemeClr val="bg1"/>
                </a:solidFill>
              </a:rPr>
              <a:t>) and bias (</a:t>
            </a:r>
            <a:r>
              <a:rPr lang="en-US" sz="2600" b="1" dirty="0">
                <a:solidFill>
                  <a:schemeClr val="bg1"/>
                </a:solidFill>
              </a:rPr>
              <a:t>a</a:t>
            </a:r>
            <a:r>
              <a:rPr lang="en-US" sz="2600" dirty="0">
                <a:solidFill>
                  <a:schemeClr val="bg1"/>
                </a:solidFill>
              </a:rPr>
              <a:t>) terms estimated for 19 survey methods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26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	</a:t>
            </a:r>
            <a:r>
              <a:rPr lang="en-US" sz="1800" dirty="0">
                <a:solidFill>
                  <a:schemeClr val="bg1"/>
                </a:solidFill>
              </a:rPr>
              <a:t>Not every method evaluated for 	every species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26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bg1"/>
                </a:solidFill>
              </a:rPr>
              <a:t>	</a:t>
            </a:r>
            <a:endParaRPr lang="en-US" sz="26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	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bg1"/>
                </a:solidFill>
              </a:rPr>
              <a:t>		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261340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76AD913C-1982-C285-4210-8F5F5B59F4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3283B1A-DF5E-BAC8-6D01-392096ACA7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8845567-98D5-3902-F1AB-8EC6BA278E4E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BE3F450-8062-5974-FB45-D4E36852C845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82298A8A-369F-5A9A-B312-D62D7CF8F63D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Results</a:t>
            </a:r>
          </a:p>
        </p:txBody>
      </p:sp>
      <p:sp>
        <p:nvSpPr>
          <p:cNvPr id="8" name="Google Shape;93;p19">
            <a:extLst>
              <a:ext uri="{FF2B5EF4-FFF2-40B4-BE49-F238E27FC236}">
                <a16:creationId xmlns:a16="http://schemas.microsoft.com/office/drawing/2014/main" id="{6BB034C7-0BC6-FFFC-8C47-66D972281F43}"/>
              </a:ext>
            </a:extLst>
          </p:cNvPr>
          <p:cNvSpPr txBox="1">
            <a:spLocks/>
          </p:cNvSpPr>
          <p:nvPr/>
        </p:nvSpPr>
        <p:spPr>
          <a:xfrm>
            <a:off x="311700" y="1152474"/>
            <a:ext cx="5196823" cy="4120073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 lnSpcReduction="10000"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Precision (</a:t>
            </a:r>
            <a:r>
              <a:rPr lang="en-US" sz="2600" b="1" dirty="0">
                <a:solidFill>
                  <a:schemeClr val="bg1"/>
                </a:solidFill>
              </a:rPr>
              <a:t>R</a:t>
            </a:r>
            <a:r>
              <a:rPr lang="en-US" sz="2600" dirty="0">
                <a:solidFill>
                  <a:schemeClr val="bg1"/>
                </a:solidFill>
              </a:rPr>
              <a:t>) and bias (</a:t>
            </a:r>
            <a:r>
              <a:rPr lang="en-US" sz="2600" b="1" dirty="0">
                <a:solidFill>
                  <a:schemeClr val="bg1"/>
                </a:solidFill>
              </a:rPr>
              <a:t>a</a:t>
            </a:r>
            <a:r>
              <a:rPr lang="en-US" sz="2600" dirty="0">
                <a:solidFill>
                  <a:schemeClr val="bg1"/>
                </a:solidFill>
              </a:rPr>
              <a:t>) terms estimated for 19 survey methods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26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	</a:t>
            </a:r>
            <a:r>
              <a:rPr lang="en-US" sz="1800" dirty="0">
                <a:solidFill>
                  <a:schemeClr val="bg1"/>
                </a:solidFill>
              </a:rPr>
              <a:t>Not every method evaluated for 	every species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26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bg1"/>
                </a:solidFill>
              </a:rPr>
              <a:t>	12 methods with very few data points in 	the time series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26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	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bg1"/>
                </a:solidFill>
              </a:rPr>
              <a:t>		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073306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67F0CE99-FF48-AAD3-5C48-D67BB0E0DB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E27CF9-620F-FA26-8526-7C7130BA74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3D2BC80-2B9B-B7AB-4DFB-E52EB05E5F37}"/>
              </a:ext>
            </a:extLst>
          </p:cNvPr>
          <p:cNvSpPr/>
          <p:nvPr/>
        </p:nvSpPr>
        <p:spPr>
          <a:xfrm>
            <a:off x="-273988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B8B2BA5-75C2-9B2B-2E48-05989C3B35A8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66E2247B-DC51-FC22-F8B9-8B9DC73A5455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Results - Chinook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2962B7-ABF2-CBF5-20BD-2D43182D57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096" y="1113861"/>
            <a:ext cx="6949361" cy="3909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3597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94761748-9E45-4813-C62C-6BF5C60668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03EAE3C-AF2C-9DC4-EA1F-8B43D3C967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F458E99-949D-8793-8306-701B147E4B27}"/>
              </a:ext>
            </a:extLst>
          </p:cNvPr>
          <p:cNvSpPr/>
          <p:nvPr/>
        </p:nvSpPr>
        <p:spPr>
          <a:xfrm>
            <a:off x="-273988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6D94818-CB35-9B09-B1B6-269C055B472F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58B92B67-7994-8D93-D1AC-A098B3674120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Results - Chinook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FCE6A15-7BC1-680F-45F0-AFE3F810B1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096" y="1113861"/>
            <a:ext cx="6949361" cy="3918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498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8132ABD6-6D48-91FA-309A-672EC5B12B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9AF83CC-F11F-EB4D-55DE-0AD8592FC8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2F5503A-5047-80BE-900A-CB5F6BEACF9D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A519B4B-B5E2-3D3C-0EF4-D1939A6FEE6A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8076AF84-9F52-979C-F8B2-307AA91340FC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Why salmon are important?</a:t>
            </a:r>
          </a:p>
        </p:txBody>
      </p:sp>
      <p:sp>
        <p:nvSpPr>
          <p:cNvPr id="8" name="Google Shape;93;p19">
            <a:extLst>
              <a:ext uri="{FF2B5EF4-FFF2-40B4-BE49-F238E27FC236}">
                <a16:creationId xmlns:a16="http://schemas.microsoft.com/office/drawing/2014/main" id="{06731510-A158-54B3-8AA4-43D7250EF2E2}"/>
              </a:ext>
            </a:extLst>
          </p:cNvPr>
          <p:cNvSpPr txBox="1">
            <a:spLocks/>
          </p:cNvSpPr>
          <p:nvPr/>
        </p:nvSpPr>
        <p:spPr>
          <a:xfrm>
            <a:off x="311700" y="1152475"/>
            <a:ext cx="5041057" cy="3416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Ecologically crucial species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dirty="0">
                <a:solidFill>
                  <a:schemeClr val="bg1"/>
                </a:solidFill>
              </a:rPr>
              <a:t>	</a:t>
            </a:r>
            <a:endParaRPr lang="en-US" sz="1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721015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96DC85A3-A796-CBC2-57DD-382117EB0A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FC85730-FBDF-CA15-4F16-F9E84D3548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54EC20E-1E33-EDB6-ED9B-14778274774A}"/>
              </a:ext>
            </a:extLst>
          </p:cNvPr>
          <p:cNvSpPr/>
          <p:nvPr/>
        </p:nvSpPr>
        <p:spPr>
          <a:xfrm>
            <a:off x="-273988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9FBAE60-4BF0-59A1-2F8C-61204CD5EF6A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D5C5A69A-5460-86AA-29E3-9CEC8D4453AF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Results - Chinook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B894BC2-C33B-7BAA-84A8-9FC98642E4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096" y="1108419"/>
            <a:ext cx="6960265" cy="3914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70113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485CF27C-54EB-7CF5-A91C-D7307462BA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B5E9506-04AD-E188-5ABA-E906EF3E60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E3D257D-D758-2401-221F-2819CF925D36}"/>
              </a:ext>
            </a:extLst>
          </p:cNvPr>
          <p:cNvSpPr/>
          <p:nvPr/>
        </p:nvSpPr>
        <p:spPr>
          <a:xfrm>
            <a:off x="-273988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49CFFA-1537-25A3-D0A4-5A658FF74CFA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E038EADC-CCFF-9D92-0E0F-1D24E13254BF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Results - coho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EA5FB25-36C9-75B5-DFCD-D379BB25B2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398" y="1113861"/>
            <a:ext cx="6949361" cy="3938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28170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16C42C0B-69CB-5307-81C6-5030922B3D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5E52DA6-FFAB-06C1-295D-BDCE526948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7D8480A-1C1D-9D17-3F01-B3D4C1CC747F}"/>
              </a:ext>
            </a:extLst>
          </p:cNvPr>
          <p:cNvSpPr/>
          <p:nvPr/>
        </p:nvSpPr>
        <p:spPr>
          <a:xfrm>
            <a:off x="-273988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FA4B4A4-515E-3AED-1A56-889692FF26B7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FEE0EBC8-6909-3418-817E-5051FD25A548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Results - coho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71744D-3A22-A1C8-2D0A-C7D6F24710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096" y="1113861"/>
            <a:ext cx="6949361" cy="3930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2594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F49F03BD-F212-F209-6695-EC399EC979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232306B-31A4-B8D7-2F41-6750A0E49E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3B578BE-60FA-7E50-D43C-DA6465356569}"/>
              </a:ext>
            </a:extLst>
          </p:cNvPr>
          <p:cNvSpPr/>
          <p:nvPr/>
        </p:nvSpPr>
        <p:spPr>
          <a:xfrm>
            <a:off x="-273988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FC97F66-A454-726C-05FC-39266966DB72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ABF76155-D785-85FD-E2EC-6BCECD0D6F46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Results - coho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E10EBC-E62E-3E74-B913-C5E94B746F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095" y="1131193"/>
            <a:ext cx="6960265" cy="3926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91799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282EF571-8E49-6F75-26C5-80564158C0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D11F2B9-7061-CCAB-A080-600054C69C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0B45A8A-830F-F12F-941E-7E8F3C00FC0C}"/>
              </a:ext>
            </a:extLst>
          </p:cNvPr>
          <p:cNvSpPr/>
          <p:nvPr/>
        </p:nvSpPr>
        <p:spPr>
          <a:xfrm>
            <a:off x="-273988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1D6CBD7-CF39-AD97-7173-4933336879FB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C3609339-F779-92F6-0332-22CCACFFEA5E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Results - steelhead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D89E59B-21AA-ADE6-4796-01055FFB01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096" y="1107716"/>
            <a:ext cx="6949361" cy="391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79761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A52B8CB2-2DF5-8528-2103-CA191E6EF3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D19D556-F68F-2139-32FC-EF8700A1EE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1B9FB01-FA78-E736-50BE-59C3BEA94EA2}"/>
              </a:ext>
            </a:extLst>
          </p:cNvPr>
          <p:cNvSpPr/>
          <p:nvPr/>
        </p:nvSpPr>
        <p:spPr>
          <a:xfrm>
            <a:off x="-273988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7ABC801-6296-C4DA-B1A4-74F507D18EFB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CBDAEF31-A49D-C3B8-2A67-0DF5BFCD89F4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Results - steelhead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0FCAB0-CA3F-5524-7E3C-C41CF6E2D4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096" y="1113861"/>
            <a:ext cx="6949361" cy="3893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18605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6FC16C50-4297-3356-34F5-B9019E4F3C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DCABC39-5FF9-04C8-7862-B91B175A43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FDC8DFD-44C1-1CD5-C112-0684FE6C8794}"/>
              </a:ext>
            </a:extLst>
          </p:cNvPr>
          <p:cNvSpPr/>
          <p:nvPr/>
        </p:nvSpPr>
        <p:spPr>
          <a:xfrm>
            <a:off x="-273988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AD5442F-0DAD-C7A3-3BAE-A9650375C1BC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83F98FB4-8F77-9D21-61BC-00994F6CA3F2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Results - steelhead</a:t>
            </a:r>
          </a:p>
          <a:p>
            <a:pPr>
              <a:spcBef>
                <a:spcPts val="0"/>
              </a:spcBef>
            </a:pPr>
            <a:endParaRPr lang="en-US" sz="4200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106D32-2701-6088-6487-C484322893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096" y="1108419"/>
            <a:ext cx="6960265" cy="3924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56507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0DEB6B1C-7F12-99E2-A890-BD07350631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1B70CED-2307-1344-2C99-7836314174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ADD1368-7FEE-3A21-FA2E-F88C3C06A231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C63EBB6-7AC6-409E-46A2-982109CF76A0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B1EE7A69-798D-A5D7-EAA4-8EADBA47D097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Results – all species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A632AE47-AF63-44AC-D296-11C459F99E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5892" y="1113860"/>
            <a:ext cx="6783900" cy="3584615"/>
          </a:xfrm>
          <a:prstGeom prst="rect">
            <a:avLst/>
          </a:prstGeom>
        </p:spPr>
      </p:pic>
      <p:sp>
        <p:nvSpPr>
          <p:cNvPr id="19" name="Google Shape;93;p19">
            <a:extLst>
              <a:ext uri="{FF2B5EF4-FFF2-40B4-BE49-F238E27FC236}">
                <a16:creationId xmlns:a16="http://schemas.microsoft.com/office/drawing/2014/main" id="{9BD89DDF-090C-BB16-5511-F2FE26081E3B}"/>
              </a:ext>
            </a:extLst>
          </p:cNvPr>
          <p:cNvSpPr txBox="1">
            <a:spLocks/>
          </p:cNvSpPr>
          <p:nvPr/>
        </p:nvSpPr>
        <p:spPr>
          <a:xfrm>
            <a:off x="822353" y="4648158"/>
            <a:ext cx="7300580" cy="445025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 lnSpcReduction="10000"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900" dirty="0">
                <a:solidFill>
                  <a:schemeClr val="bg1"/>
                </a:solidFill>
              </a:rPr>
              <a:t>Reference method: Dam counts + Expansion below dam, a=0</a:t>
            </a:r>
            <a:r>
              <a:rPr lang="en-US" sz="1800" dirty="0">
                <a:solidFill>
                  <a:schemeClr val="bg1"/>
                </a:solidFill>
              </a:rPr>
              <a:t>	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3267425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6AC4ADAA-6A34-522C-7334-B3579D2C94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AD37430-357C-731B-D134-9F36313CC3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9A541A1-D0B5-75C4-2BED-840391B50272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D9C4E9F-D87B-E13C-0660-14FC28CC30BE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7D195E6E-B82D-6055-B474-8B2F45CCF77F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Results</a:t>
            </a:r>
          </a:p>
        </p:txBody>
      </p:sp>
      <p:sp>
        <p:nvSpPr>
          <p:cNvPr id="8" name="Google Shape;93;p19">
            <a:extLst>
              <a:ext uri="{FF2B5EF4-FFF2-40B4-BE49-F238E27FC236}">
                <a16:creationId xmlns:a16="http://schemas.microsoft.com/office/drawing/2014/main" id="{E3439AE9-C954-0E6E-74F9-75FE005F8841}"/>
              </a:ext>
            </a:extLst>
          </p:cNvPr>
          <p:cNvSpPr txBox="1">
            <a:spLocks/>
          </p:cNvSpPr>
          <p:nvPr/>
        </p:nvSpPr>
        <p:spPr>
          <a:xfrm>
            <a:off x="311701" y="1152474"/>
            <a:ext cx="5291578" cy="4120073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The same survey method can have very different levels of precision between species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2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534242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AE2035A9-B1BC-13AD-101A-9CC25BCFFF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E8B5C26-526B-8904-9040-8CCF7905DD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B5AE1F4-2786-BC48-D463-28F569DDF777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BE03FD9-1124-170A-7B04-6BA64A23BFFC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2FF62EE6-86DA-9C00-3EDD-04228CA8DD7F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Results</a:t>
            </a:r>
          </a:p>
        </p:txBody>
      </p:sp>
      <p:sp>
        <p:nvSpPr>
          <p:cNvPr id="8" name="Google Shape;93;p19">
            <a:extLst>
              <a:ext uri="{FF2B5EF4-FFF2-40B4-BE49-F238E27FC236}">
                <a16:creationId xmlns:a16="http://schemas.microsoft.com/office/drawing/2014/main" id="{BFABCF53-2025-EADE-064F-5D783B6F598E}"/>
              </a:ext>
            </a:extLst>
          </p:cNvPr>
          <p:cNvSpPr txBox="1">
            <a:spLocks/>
          </p:cNvSpPr>
          <p:nvPr/>
        </p:nvSpPr>
        <p:spPr>
          <a:xfrm>
            <a:off x="311701" y="1152474"/>
            <a:ext cx="5291578" cy="4120073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The same survey method can have very different levels of precision between species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26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AUC population estimates and peak spawner counts tend to be at extremes in terms of bias</a:t>
            </a: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62652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2FA68E3E-472C-6551-1635-DD9F80A11F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ED3818-A0F4-4977-3904-F201B8D193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7D0894E-993A-56DD-973B-E918C2A98B58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BBE61F1-CE15-83D0-3792-E1FE3857A53F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32C3770E-4EF4-AF3E-17C0-29927A90A42F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Why salmon are important?</a:t>
            </a:r>
          </a:p>
        </p:txBody>
      </p:sp>
      <p:sp>
        <p:nvSpPr>
          <p:cNvPr id="8" name="Google Shape;93;p19">
            <a:extLst>
              <a:ext uri="{FF2B5EF4-FFF2-40B4-BE49-F238E27FC236}">
                <a16:creationId xmlns:a16="http://schemas.microsoft.com/office/drawing/2014/main" id="{5D13BBFF-CF6A-6A02-69F8-6A477DDDC292}"/>
              </a:ext>
            </a:extLst>
          </p:cNvPr>
          <p:cNvSpPr txBox="1">
            <a:spLocks/>
          </p:cNvSpPr>
          <p:nvPr/>
        </p:nvSpPr>
        <p:spPr>
          <a:xfrm>
            <a:off x="311700" y="1152475"/>
            <a:ext cx="5041057" cy="3416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Ecologically crucial species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dirty="0">
                <a:solidFill>
                  <a:schemeClr val="bg1"/>
                </a:solidFill>
              </a:rPr>
              <a:t>	</a:t>
            </a:r>
            <a:r>
              <a:rPr lang="en-US" sz="1800" dirty="0">
                <a:solidFill>
                  <a:schemeClr val="bg1"/>
                </a:solidFill>
              </a:rPr>
              <a:t>Marine nutrients found in trees 	in central Idaho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072529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F432ECA4-B635-22E4-B270-0332EC2632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2E704FC-71BC-DD46-3858-5FA6E27749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7F8CE49-E768-47EF-DBE4-84CCAA7C68D1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0EA3939-C4D5-4DE4-8254-20B7315753CD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929F9AB9-2E67-717E-0A54-2240B8960B96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Results</a:t>
            </a:r>
          </a:p>
        </p:txBody>
      </p:sp>
      <p:sp>
        <p:nvSpPr>
          <p:cNvPr id="8" name="Google Shape;93;p19">
            <a:extLst>
              <a:ext uri="{FF2B5EF4-FFF2-40B4-BE49-F238E27FC236}">
                <a16:creationId xmlns:a16="http://schemas.microsoft.com/office/drawing/2014/main" id="{D000A1FE-97F3-4948-CD41-CE512DF8CA35}"/>
              </a:ext>
            </a:extLst>
          </p:cNvPr>
          <p:cNvSpPr txBox="1">
            <a:spLocks/>
          </p:cNvSpPr>
          <p:nvPr/>
        </p:nvSpPr>
        <p:spPr>
          <a:xfrm>
            <a:off x="311701" y="1152474"/>
            <a:ext cx="5291578" cy="4120073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Coho generally seem to be more difficult to count precisely than Chinook or steelhead</a:t>
            </a:r>
          </a:p>
        </p:txBody>
      </p:sp>
    </p:spTree>
    <p:extLst>
      <p:ext uri="{BB962C8B-B14F-4D97-AF65-F5344CB8AC3E}">
        <p14:creationId xmlns:p14="http://schemas.microsoft.com/office/powerpoint/2010/main" val="380303814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94D9DAC9-41B2-8915-9564-02067F9405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53CA197-84C2-1DE8-4CD5-33ADA257AB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4660C83-E453-DF56-E35D-4BB7D8D2AB23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5DFAE58-CDD6-5E5D-14E6-EA502BD291FB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334E4F9A-BD87-9079-D811-B1EAF4409CC1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Results</a:t>
            </a:r>
          </a:p>
        </p:txBody>
      </p:sp>
      <p:sp>
        <p:nvSpPr>
          <p:cNvPr id="8" name="Google Shape;93;p19">
            <a:extLst>
              <a:ext uri="{FF2B5EF4-FFF2-40B4-BE49-F238E27FC236}">
                <a16:creationId xmlns:a16="http://schemas.microsoft.com/office/drawing/2014/main" id="{CE5EEC19-4BC2-F6F1-B9E2-D4340155224E}"/>
              </a:ext>
            </a:extLst>
          </p:cNvPr>
          <p:cNvSpPr txBox="1">
            <a:spLocks/>
          </p:cNvSpPr>
          <p:nvPr/>
        </p:nvSpPr>
        <p:spPr>
          <a:xfrm>
            <a:off x="311701" y="1152474"/>
            <a:ext cx="5291578" cy="4120073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Coho generally seem to be more difficult to count precisely than Chinook or steelhead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26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Dam counts, weir counts, and </a:t>
            </a:r>
            <a:r>
              <a:rPr lang="en-US" sz="2600" dirty="0" err="1">
                <a:solidFill>
                  <a:schemeClr val="bg1"/>
                </a:solidFill>
              </a:rPr>
              <a:t>redd</a:t>
            </a:r>
            <a:r>
              <a:rPr lang="en-US" sz="2600" dirty="0">
                <a:solidFill>
                  <a:schemeClr val="bg1"/>
                </a:solidFill>
              </a:rPr>
              <a:t> counts tend to be most precise</a:t>
            </a:r>
          </a:p>
        </p:txBody>
      </p:sp>
    </p:spTree>
    <p:extLst>
      <p:ext uri="{BB962C8B-B14F-4D97-AF65-F5344CB8AC3E}">
        <p14:creationId xmlns:p14="http://schemas.microsoft.com/office/powerpoint/2010/main" val="283503895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F4F2DFA2-590B-F46E-E44C-6D65C8B950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828F977-2FD2-B61E-F276-B01214A99E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1D77A29-B723-7BCA-77A0-EDB2A3012A50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2EF557D-D7C5-C331-62F0-B3A71847776F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38BB27C8-4EFA-651F-2652-D154B34AFF7D}"/>
              </a:ext>
            </a:extLst>
          </p:cNvPr>
          <p:cNvSpPr txBox="1">
            <a:spLocks/>
          </p:cNvSpPr>
          <p:nvPr/>
        </p:nvSpPr>
        <p:spPr>
          <a:xfrm>
            <a:off x="311700" y="2118129"/>
            <a:ext cx="7386958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Discussion &amp; Next Steps</a:t>
            </a:r>
          </a:p>
        </p:txBody>
      </p:sp>
      <p:sp>
        <p:nvSpPr>
          <p:cNvPr id="8" name="Google Shape;93;p19">
            <a:extLst>
              <a:ext uri="{FF2B5EF4-FFF2-40B4-BE49-F238E27FC236}">
                <a16:creationId xmlns:a16="http://schemas.microsoft.com/office/drawing/2014/main" id="{F176B126-48AF-25FB-47F8-755F4D69B446}"/>
              </a:ext>
            </a:extLst>
          </p:cNvPr>
          <p:cNvSpPr txBox="1">
            <a:spLocks/>
          </p:cNvSpPr>
          <p:nvPr/>
        </p:nvSpPr>
        <p:spPr>
          <a:xfrm>
            <a:off x="311700" y="1152475"/>
            <a:ext cx="5041057" cy="3416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endParaRPr lang="en-US" sz="1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027388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3A1290F2-E7D4-090E-5D8A-A7A49F821A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4D605EA-F665-62E5-9DFC-233F390FD7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F0766F2-CE77-55C7-D9EB-C85152769EF4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CF95DD4-075A-2718-4525-E9830BCE84B8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E3B61F7B-0E31-0A07-5FBE-437582B69F40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Discussion</a:t>
            </a:r>
          </a:p>
        </p:txBody>
      </p:sp>
      <p:sp>
        <p:nvSpPr>
          <p:cNvPr id="8" name="Google Shape;93;p19">
            <a:extLst>
              <a:ext uri="{FF2B5EF4-FFF2-40B4-BE49-F238E27FC236}">
                <a16:creationId xmlns:a16="http://schemas.microsoft.com/office/drawing/2014/main" id="{E56BE6BA-A102-FD8D-27E3-34D0032CE419}"/>
              </a:ext>
            </a:extLst>
          </p:cNvPr>
          <p:cNvSpPr txBox="1">
            <a:spLocks/>
          </p:cNvSpPr>
          <p:nvPr/>
        </p:nvSpPr>
        <p:spPr>
          <a:xfrm>
            <a:off x="311700" y="1152474"/>
            <a:ext cx="5196823" cy="4120073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Wide variety of survey methods available to biologists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357650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DC9621CF-62D7-48FA-F4C7-7EE88EB758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F253A4D-9B25-30A2-73A0-3C9DA2F64C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1958D34-ED1E-8293-478B-399195B275CB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3AC7DB0-F0C5-91A5-13FE-C72146AE9A00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4F927281-C950-9768-CE87-C127FC7F5F50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Discussion</a:t>
            </a:r>
          </a:p>
        </p:txBody>
      </p:sp>
      <p:sp>
        <p:nvSpPr>
          <p:cNvPr id="8" name="Google Shape;93;p19">
            <a:extLst>
              <a:ext uri="{FF2B5EF4-FFF2-40B4-BE49-F238E27FC236}">
                <a16:creationId xmlns:a16="http://schemas.microsoft.com/office/drawing/2014/main" id="{6A544B00-C89D-1FD7-7DED-39BC2CBCCFD7}"/>
              </a:ext>
            </a:extLst>
          </p:cNvPr>
          <p:cNvSpPr txBox="1">
            <a:spLocks/>
          </p:cNvSpPr>
          <p:nvPr/>
        </p:nvSpPr>
        <p:spPr>
          <a:xfrm>
            <a:off x="311700" y="1152474"/>
            <a:ext cx="5196823" cy="4120073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Wide variety of survey methods available to biologists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26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Understanding bias and precision is crucial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359548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E49507D4-1962-B2E2-D705-01ABE0A6E6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6C89CAD-A35C-499A-6700-FB5DEAD351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61A8EF9-A9B2-580C-9ED1-BFBB7BDA6149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BFFD5DD-F817-6120-2CDF-3F6D3106C494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FC951869-8A9F-3B79-9504-580ACA75EAF1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Discussion</a:t>
            </a:r>
          </a:p>
        </p:txBody>
      </p:sp>
      <p:sp>
        <p:nvSpPr>
          <p:cNvPr id="8" name="Google Shape;93;p19">
            <a:extLst>
              <a:ext uri="{FF2B5EF4-FFF2-40B4-BE49-F238E27FC236}">
                <a16:creationId xmlns:a16="http://schemas.microsoft.com/office/drawing/2014/main" id="{A5CCA6BC-BC6A-0948-3A93-735B84CDE265}"/>
              </a:ext>
            </a:extLst>
          </p:cNvPr>
          <p:cNvSpPr txBox="1">
            <a:spLocks/>
          </p:cNvSpPr>
          <p:nvPr/>
        </p:nvSpPr>
        <p:spPr>
          <a:xfrm>
            <a:off x="311700" y="1152474"/>
            <a:ext cx="5196823" cy="4120073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Wide variety of survey methods available to biologists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26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Understanding bias and precision is crucial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26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Decisions such as ESA listing are dependent on accurate estimates</a:t>
            </a:r>
            <a:endParaRPr lang="en-US" sz="18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331644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E33BA6EC-15AA-74F2-4C0E-DBD575F86E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5D661F5-57BD-7830-FFA8-5F9CD22A08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44C3BED-FDA8-EB3D-4765-2CD00CD73F10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15003B9-E48B-1481-AD06-2321BBCEAB43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04066694-051A-DF0E-BB38-A803BFFD9CD8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Next Steps</a:t>
            </a:r>
          </a:p>
        </p:txBody>
      </p:sp>
      <p:sp>
        <p:nvSpPr>
          <p:cNvPr id="8" name="Google Shape;93;p19">
            <a:extLst>
              <a:ext uri="{FF2B5EF4-FFF2-40B4-BE49-F238E27FC236}">
                <a16:creationId xmlns:a16="http://schemas.microsoft.com/office/drawing/2014/main" id="{4C6A2D06-D89C-C248-DDA3-CD9A31F2743D}"/>
              </a:ext>
            </a:extLst>
          </p:cNvPr>
          <p:cNvSpPr txBox="1">
            <a:spLocks/>
          </p:cNvSpPr>
          <p:nvPr/>
        </p:nvSpPr>
        <p:spPr>
          <a:xfrm>
            <a:off x="311700" y="1152664"/>
            <a:ext cx="5499331" cy="4120073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Evaluate cost of survey methods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	</a:t>
            </a:r>
            <a:r>
              <a:rPr lang="en-US" sz="1800" dirty="0">
                <a:solidFill>
                  <a:schemeClr val="bg1"/>
                </a:solidFill>
              </a:rPr>
              <a:t>Value of information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529949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FCCC62CD-0652-5CC6-259A-34C3F35F4D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C168F8-9251-9BB4-C54F-EE5FA3C8EC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363E9B1-4BAC-AA77-0FAE-D67AB30B2313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ADF28D0-CA95-6C23-A944-0696CD285534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A00EB46D-0E74-0FDE-59FB-288017F85467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Next Steps</a:t>
            </a:r>
          </a:p>
        </p:txBody>
      </p:sp>
      <p:sp>
        <p:nvSpPr>
          <p:cNvPr id="8" name="Google Shape;93;p19">
            <a:extLst>
              <a:ext uri="{FF2B5EF4-FFF2-40B4-BE49-F238E27FC236}">
                <a16:creationId xmlns:a16="http://schemas.microsoft.com/office/drawing/2014/main" id="{E5759A63-66E3-0920-F909-CAE1FA39967A}"/>
              </a:ext>
            </a:extLst>
          </p:cNvPr>
          <p:cNvSpPr txBox="1">
            <a:spLocks/>
          </p:cNvSpPr>
          <p:nvPr/>
        </p:nvSpPr>
        <p:spPr>
          <a:xfrm>
            <a:off x="311700" y="1152664"/>
            <a:ext cx="5499331" cy="4120073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Evaluate cost of survey methods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	</a:t>
            </a:r>
            <a:r>
              <a:rPr lang="en-US" sz="1800" dirty="0">
                <a:solidFill>
                  <a:schemeClr val="bg1"/>
                </a:solidFill>
              </a:rPr>
              <a:t>Value of information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Additional data to compare estimates?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	</a:t>
            </a:r>
            <a:r>
              <a:rPr lang="en-US" sz="1800" dirty="0">
                <a:solidFill>
                  <a:schemeClr val="bg1"/>
                </a:solidFill>
              </a:rPr>
              <a:t>Could similar data be available from 	Washington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26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004890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2F729CB6-3C07-4E78-11CA-14D1FF3A15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EAA376-E470-EC0A-0C1B-FDD2303A2B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C8F1097-253D-6BD8-B26E-C52043D3BBA0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4096BD4-1C69-AE4E-B7F3-50196B03A726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AD1C83CB-BCA9-A659-562A-393E2E97525B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Next Steps</a:t>
            </a:r>
          </a:p>
        </p:txBody>
      </p:sp>
      <p:sp>
        <p:nvSpPr>
          <p:cNvPr id="8" name="Google Shape;93;p19">
            <a:extLst>
              <a:ext uri="{FF2B5EF4-FFF2-40B4-BE49-F238E27FC236}">
                <a16:creationId xmlns:a16="http://schemas.microsoft.com/office/drawing/2014/main" id="{B98C6F2C-BA8D-B528-90AE-D8D8DF1C5D17}"/>
              </a:ext>
            </a:extLst>
          </p:cNvPr>
          <p:cNvSpPr txBox="1">
            <a:spLocks/>
          </p:cNvSpPr>
          <p:nvPr/>
        </p:nvSpPr>
        <p:spPr>
          <a:xfrm>
            <a:off x="311700" y="1152664"/>
            <a:ext cx="5499331" cy="4120073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Evaluate cost of survey methods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	</a:t>
            </a:r>
            <a:r>
              <a:rPr lang="en-US" sz="1800" dirty="0">
                <a:solidFill>
                  <a:schemeClr val="bg1"/>
                </a:solidFill>
              </a:rPr>
              <a:t>Value of information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Additional data to compare estimates?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	</a:t>
            </a:r>
            <a:r>
              <a:rPr lang="en-US" sz="1800" dirty="0">
                <a:solidFill>
                  <a:schemeClr val="bg1"/>
                </a:solidFill>
              </a:rPr>
              <a:t>Could similar data be available from 	Washington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26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Effect of location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	</a:t>
            </a:r>
            <a:r>
              <a:rPr lang="en-US" sz="1800" dirty="0">
                <a:solidFill>
                  <a:schemeClr val="bg1"/>
                </a:solidFill>
              </a:rPr>
              <a:t>Could stream geomorphology impact 	survey accuracy?</a:t>
            </a:r>
            <a:endParaRPr lang="en-US" sz="26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479192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7DBB4759-5ADA-3D69-E77C-ACADB5A324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D0C895A-FBBD-CB43-8737-6A5490B1DC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4" name="Google Shape;54;p13">
            <a:extLst>
              <a:ext uri="{FF2B5EF4-FFF2-40B4-BE49-F238E27FC236}">
                <a16:creationId xmlns:a16="http://schemas.microsoft.com/office/drawing/2014/main" id="{FF845DBA-1FE1-8D7A-5665-B56292ED885F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0" y="3090900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Evaluating Salmonid </a:t>
            </a:r>
            <a:br>
              <a:rPr lang="en" dirty="0"/>
            </a:br>
            <a:r>
              <a:rPr lang="en" dirty="0"/>
              <a:t>Survey Methods for </a:t>
            </a:r>
            <a:br>
              <a:rPr lang="en" dirty="0"/>
            </a:br>
            <a:r>
              <a:rPr lang="en" dirty="0"/>
              <a:t>Precision and Bias</a:t>
            </a:r>
            <a:br>
              <a:rPr lang="en" dirty="0"/>
            </a:br>
            <a:br>
              <a:rPr lang="en" sz="2700" dirty="0"/>
            </a:br>
            <a:r>
              <a:rPr lang="en" sz="2700" dirty="0"/>
              <a:t>Brian McGreal – FISH 550</a:t>
            </a:r>
            <a:endParaRPr sz="2700" dirty="0"/>
          </a:p>
        </p:txBody>
      </p:sp>
    </p:spTree>
    <p:extLst>
      <p:ext uri="{BB962C8B-B14F-4D97-AF65-F5344CB8AC3E}">
        <p14:creationId xmlns:p14="http://schemas.microsoft.com/office/powerpoint/2010/main" val="27985321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4404CE4A-B1D3-702E-EA39-08E24F04AF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8BD8DD-EE3B-1F93-3651-F1E7A2A826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5200065-A905-AAE8-0700-04091C200511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06564E5-A933-3609-2FF1-ACA0AE3C7830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181F4687-DE7D-83B8-1979-C9F7024A291B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Why salmon are important?</a:t>
            </a:r>
          </a:p>
        </p:txBody>
      </p:sp>
      <p:sp>
        <p:nvSpPr>
          <p:cNvPr id="8" name="Google Shape;93;p19">
            <a:extLst>
              <a:ext uri="{FF2B5EF4-FFF2-40B4-BE49-F238E27FC236}">
                <a16:creationId xmlns:a16="http://schemas.microsoft.com/office/drawing/2014/main" id="{BBF2DC62-42A9-BFC6-558F-2FC9F69CF6AC}"/>
              </a:ext>
            </a:extLst>
          </p:cNvPr>
          <p:cNvSpPr txBox="1">
            <a:spLocks/>
          </p:cNvSpPr>
          <p:nvPr/>
        </p:nvSpPr>
        <p:spPr>
          <a:xfrm>
            <a:off x="311700" y="1152475"/>
            <a:ext cx="5041057" cy="3416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Ecologically crucial species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dirty="0">
                <a:solidFill>
                  <a:schemeClr val="bg1"/>
                </a:solidFill>
              </a:rPr>
              <a:t>	</a:t>
            </a:r>
            <a:r>
              <a:rPr lang="en-US" sz="1800" dirty="0">
                <a:solidFill>
                  <a:schemeClr val="bg1"/>
                </a:solidFill>
              </a:rPr>
              <a:t>Marine nutrients found in trees 	in central Idaho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Cultural significance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bg1"/>
                </a:solidFill>
              </a:rPr>
              <a:t>	</a:t>
            </a:r>
            <a:endParaRPr lang="en-US" sz="1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307863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92AEF6D9-EB5A-BFCD-F67A-C7225BD82B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9953A8F-7E9E-683A-7DA0-405C4B413C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015C08D-8C61-9CA8-F9A6-9ABBDC5F7E4E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7CE4A8F-52C6-379E-3957-650817227BD9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539FF5CE-C3E7-CCEA-E1F1-DBC7BADE886A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Modeling approach</a:t>
            </a:r>
          </a:p>
        </p:txBody>
      </p:sp>
      <p:sp>
        <p:nvSpPr>
          <p:cNvPr id="8" name="Google Shape;93;p19">
            <a:extLst>
              <a:ext uri="{FF2B5EF4-FFF2-40B4-BE49-F238E27FC236}">
                <a16:creationId xmlns:a16="http://schemas.microsoft.com/office/drawing/2014/main" id="{2FE7AE96-7710-D4DA-0690-343EF9236E4B}"/>
              </a:ext>
            </a:extLst>
          </p:cNvPr>
          <p:cNvSpPr txBox="1">
            <a:spLocks/>
          </p:cNvSpPr>
          <p:nvPr/>
        </p:nvSpPr>
        <p:spPr>
          <a:xfrm>
            <a:off x="311700" y="1152474"/>
            <a:ext cx="8014153" cy="388375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Specifying matrices properly is crucial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	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bg1"/>
                </a:solidFill>
              </a:rPr>
              <a:t>		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</a:endParaRPr>
          </a:p>
        </p:txBody>
      </p:sp>
      <p:pic>
        <p:nvPicPr>
          <p:cNvPr id="2" name="Picture 1" descr="A number and number lines&#10;&#10;AI-generated content may be incorrect.">
            <a:extLst>
              <a:ext uri="{FF2B5EF4-FFF2-40B4-BE49-F238E27FC236}">
                <a16:creationId xmlns:a16="http://schemas.microsoft.com/office/drawing/2014/main" id="{3FA5D9BB-E9DE-0967-2C78-EDB5CA5C12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054" y="1846813"/>
            <a:ext cx="8423892" cy="1710906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B9C60A8-3D76-255A-7041-73388ACA1D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4421" y="3862048"/>
            <a:ext cx="5251707" cy="6206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2911835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84B4EFEB-F241-D526-DD2E-676E5D0617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BFCED11-2052-AEEB-6734-F93B50D3D2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53F2FAB-E674-CE7A-0992-E87918AE7083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9445068-BB65-4FC6-1464-FAD934361F8B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B45B397A-230A-14D6-2FB0-2E8435B7464C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Modeling approach</a:t>
            </a:r>
          </a:p>
        </p:txBody>
      </p:sp>
      <p:sp>
        <p:nvSpPr>
          <p:cNvPr id="8" name="Google Shape;93;p19">
            <a:extLst>
              <a:ext uri="{FF2B5EF4-FFF2-40B4-BE49-F238E27FC236}">
                <a16:creationId xmlns:a16="http://schemas.microsoft.com/office/drawing/2014/main" id="{6BD35003-CC89-3DB9-8542-2384060962A5}"/>
              </a:ext>
            </a:extLst>
          </p:cNvPr>
          <p:cNvSpPr txBox="1">
            <a:spLocks/>
          </p:cNvSpPr>
          <p:nvPr/>
        </p:nvSpPr>
        <p:spPr>
          <a:xfrm>
            <a:off x="311700" y="1152474"/>
            <a:ext cx="8014153" cy="388375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Specifying matrices properly is crucial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	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bg1"/>
                </a:solidFill>
              </a:rPr>
              <a:t>		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</a:endParaRPr>
          </a:p>
        </p:txBody>
      </p:sp>
      <p:pic>
        <p:nvPicPr>
          <p:cNvPr id="2" name="Picture 1" descr="A number and number lines&#10;&#10;AI-generated content may be incorrect.">
            <a:extLst>
              <a:ext uri="{FF2B5EF4-FFF2-40B4-BE49-F238E27FC236}">
                <a16:creationId xmlns:a16="http://schemas.microsoft.com/office/drawing/2014/main" id="{501C2C0B-A4D0-958C-2186-91B86E0C77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054" y="1846813"/>
            <a:ext cx="8423892" cy="1710906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AAD2FB5-8F56-5F7C-1F0B-B13A199FED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4421" y="3862048"/>
            <a:ext cx="5251707" cy="620649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A6D7D02E-774B-A8EA-7591-21210689AE18}"/>
              </a:ext>
            </a:extLst>
          </p:cNvPr>
          <p:cNvSpPr/>
          <p:nvPr/>
        </p:nvSpPr>
        <p:spPr>
          <a:xfrm>
            <a:off x="2875935" y="1917290"/>
            <a:ext cx="272846" cy="25809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795CB07-9D79-47D1-48A0-3AF09CA70DED}"/>
              </a:ext>
            </a:extLst>
          </p:cNvPr>
          <p:cNvSpPr/>
          <p:nvPr/>
        </p:nvSpPr>
        <p:spPr>
          <a:xfrm>
            <a:off x="2875935" y="2740677"/>
            <a:ext cx="272846" cy="25809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C9A51F-39C3-F0F0-DE06-ADB6508585CB}"/>
              </a:ext>
            </a:extLst>
          </p:cNvPr>
          <p:cNvSpPr txBox="1"/>
          <p:nvPr/>
        </p:nvSpPr>
        <p:spPr>
          <a:xfrm>
            <a:off x="669828" y="3453986"/>
            <a:ext cx="78850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rgbClr val="FF0000"/>
                </a:solidFill>
              </a:rPr>
              <a:t>A reference method must be chosen to estimate bias</a:t>
            </a:r>
          </a:p>
        </p:txBody>
      </p:sp>
    </p:spTree>
    <p:extLst>
      <p:ext uri="{BB962C8B-B14F-4D97-AF65-F5344CB8AC3E}">
        <p14:creationId xmlns:p14="http://schemas.microsoft.com/office/powerpoint/2010/main" val="35718183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C94C882A-85A9-2F70-98F1-F8CDD37360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E09BD1C-6709-688F-FBC2-41A0458394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6D01C6B-D71E-7BCE-67B2-E1BB538689BD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2FDB60F-93D9-FC83-C0BE-26FD800E0D2E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7B3D0AB2-6CC3-A7CE-06C7-FC68983148B1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Why salmon are important?</a:t>
            </a:r>
          </a:p>
        </p:txBody>
      </p:sp>
      <p:sp>
        <p:nvSpPr>
          <p:cNvPr id="8" name="Google Shape;93;p19">
            <a:extLst>
              <a:ext uri="{FF2B5EF4-FFF2-40B4-BE49-F238E27FC236}">
                <a16:creationId xmlns:a16="http://schemas.microsoft.com/office/drawing/2014/main" id="{18646B00-17BF-C8D2-1E42-D308E619A4CB}"/>
              </a:ext>
            </a:extLst>
          </p:cNvPr>
          <p:cNvSpPr txBox="1">
            <a:spLocks/>
          </p:cNvSpPr>
          <p:nvPr/>
        </p:nvSpPr>
        <p:spPr>
          <a:xfrm>
            <a:off x="311700" y="1152475"/>
            <a:ext cx="5041057" cy="3416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Ecologically crucial species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dirty="0">
                <a:solidFill>
                  <a:schemeClr val="bg1"/>
                </a:solidFill>
              </a:rPr>
              <a:t>	</a:t>
            </a:r>
            <a:r>
              <a:rPr lang="en-US" sz="1800" dirty="0">
                <a:solidFill>
                  <a:schemeClr val="bg1"/>
                </a:solidFill>
              </a:rPr>
              <a:t>Marine nutrients found in trees 	in central Idaho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Cultural significance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bg1"/>
                </a:solidFill>
              </a:rPr>
              <a:t>	Central to Indigenous ways of life and 	cultural identity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89764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1A004095-ADEA-9868-BF17-61D53456F7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FCD885B-B44E-A223-2A32-B9664EB7BB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43CBA4E-08E8-2B3F-269F-105648D6FCDE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722CC2D-128B-F34E-E346-DEB72BC86B1A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9E0D21AE-A7B1-7BC7-CFEB-B58C3FF67CD9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Why salmon are important?</a:t>
            </a:r>
          </a:p>
        </p:txBody>
      </p:sp>
      <p:sp>
        <p:nvSpPr>
          <p:cNvPr id="8" name="Google Shape;93;p19">
            <a:extLst>
              <a:ext uri="{FF2B5EF4-FFF2-40B4-BE49-F238E27FC236}">
                <a16:creationId xmlns:a16="http://schemas.microsoft.com/office/drawing/2014/main" id="{449567DC-212F-FC0D-3E3A-805FB7E0BC60}"/>
              </a:ext>
            </a:extLst>
          </p:cNvPr>
          <p:cNvSpPr txBox="1">
            <a:spLocks/>
          </p:cNvSpPr>
          <p:nvPr/>
        </p:nvSpPr>
        <p:spPr>
          <a:xfrm>
            <a:off x="311700" y="1152475"/>
            <a:ext cx="5041057" cy="3416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Ecologically crucial species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dirty="0">
                <a:solidFill>
                  <a:schemeClr val="bg1"/>
                </a:solidFill>
              </a:rPr>
              <a:t>	</a:t>
            </a:r>
            <a:r>
              <a:rPr lang="en-US" sz="1800" dirty="0">
                <a:solidFill>
                  <a:schemeClr val="bg1"/>
                </a:solidFill>
              </a:rPr>
              <a:t>Marine nutrients found in trees 	in central Idaho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Cultural significance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bg1"/>
                </a:solidFill>
              </a:rPr>
              <a:t>	Central to Indigenous ways of life and 	cultural identity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Commercial significance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solidFill>
                  <a:schemeClr val="bg1"/>
                </a:solidFill>
              </a:rPr>
              <a:t>	</a:t>
            </a:r>
            <a:endParaRPr lang="en-US" sz="1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1979627"/>
      </p:ext>
    </p:extLst>
  </p:cSld>
  <p:clrMapOvr>
    <a:masterClrMapping/>
  </p:clrMapOvr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TM03457515[[fn=View]]</Template>
  <TotalTime>942</TotalTime>
  <Words>1327</Words>
  <Application>Microsoft Office PowerPoint</Application>
  <PresentationFormat>On-screen Show (16:9)</PresentationFormat>
  <Paragraphs>259</Paragraphs>
  <Slides>71</Slides>
  <Notes>71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75" baseType="lpstr">
      <vt:lpstr>Arial</vt:lpstr>
      <vt:lpstr>Century Schoolbook</vt:lpstr>
      <vt:lpstr>Wingdings 2</vt:lpstr>
      <vt:lpstr>View</vt:lpstr>
      <vt:lpstr>Understanding precision and directional bias of fisheries abundance estimates across 24 commonly used salmonid survey methods  </vt:lpstr>
      <vt:lpstr>Understanding precision and directional bias of fisheries abundance estimates across 24 commonly used salmonid survey methods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Evaluating Salmonid  Survey Methods for  Precision and Bias  Brian McGreal – FISH 550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Brian E McGreal</cp:lastModifiedBy>
  <cp:revision>14</cp:revision>
  <dcterms:modified xsi:type="dcterms:W3CDTF">2025-10-28T23:09:17Z</dcterms:modified>
</cp:coreProperties>
</file>